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71" r:id="rId2"/>
    <p:sldId id="310" r:id="rId3"/>
    <p:sldId id="311" r:id="rId4"/>
    <p:sldId id="312" r:id="rId5"/>
    <p:sldId id="313" r:id="rId6"/>
    <p:sldId id="276" r:id="rId7"/>
    <p:sldId id="277" r:id="rId8"/>
    <p:sldId id="297" r:id="rId9"/>
    <p:sldId id="298" r:id="rId10"/>
    <p:sldId id="299" r:id="rId11"/>
    <p:sldId id="300" r:id="rId12"/>
    <p:sldId id="301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306" r:id="rId23"/>
    <p:sldId id="302" r:id="rId24"/>
    <p:sldId id="303" r:id="rId25"/>
    <p:sldId id="304" r:id="rId26"/>
    <p:sldId id="305" r:id="rId27"/>
    <p:sldId id="307" r:id="rId28"/>
    <p:sldId id="308" r:id="rId29"/>
    <p:sldId id="309" r:id="rId30"/>
    <p:sldId id="296" r:id="rId31"/>
    <p:sldId id="290" r:id="rId32"/>
    <p:sldId id="291" r:id="rId33"/>
    <p:sldId id="292" r:id="rId34"/>
    <p:sldId id="293" r:id="rId35"/>
    <p:sldId id="294" r:id="rId36"/>
    <p:sldId id="29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6D759-3E40-43CC-B1DD-8A44FC127432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83240-A7E3-464D-80EB-1E7C403BA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33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9253B-27EF-4763-B135-498FEEF02845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0243C-6DC7-4706-AFED-A22F93781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2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smtClean="0"/>
              <a:t>*</a:t>
            </a:r>
            <a:endParaRPr lang="en-US" sz="1200" i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smtClean="0"/>
              <a:t>07/16/96</a:t>
            </a:r>
            <a:endParaRPr lang="en-US" sz="1200" i="0" smtClean="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smtClean="0"/>
              <a:t>*</a:t>
            </a:r>
            <a:endParaRPr lang="en-US" sz="1200" i="0" smtClean="0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00" smtClean="0"/>
              <a:t>##</a:t>
            </a:r>
            <a:endParaRPr lang="en-US" sz="1200" i="0" smtClean="0"/>
          </a:p>
        </p:txBody>
      </p:sp>
      <p:sp>
        <p:nvSpPr>
          <p:cNvPr id="419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6F93-76E0-4357-ADF0-F0EF043E90B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7C5-DF3B-4822-A2F8-B498E0DC0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6F93-76E0-4357-ADF0-F0EF043E90B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7C5-DF3B-4822-A2F8-B498E0DC0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6F93-76E0-4357-ADF0-F0EF043E90B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7C5-DF3B-4822-A2F8-B498E0DC0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3B88-33CD-41A1-9D4F-D3BC23490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30FBD-7251-42A0-9245-04E277B53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9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6F93-76E0-4357-ADF0-F0EF043E90B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7C5-DF3B-4822-A2F8-B498E0DC0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6F93-76E0-4357-ADF0-F0EF043E90B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7C5-DF3B-4822-A2F8-B498E0DC0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6F93-76E0-4357-ADF0-F0EF043E90B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7C5-DF3B-4822-A2F8-B498E0DC0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6F93-76E0-4357-ADF0-F0EF043E90B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7C5-DF3B-4822-A2F8-B498E0DC0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6F93-76E0-4357-ADF0-F0EF043E90B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7C5-DF3B-4822-A2F8-B498E0DC0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6F93-76E0-4357-ADF0-F0EF043E90B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7C5-DF3B-4822-A2F8-B498E0DC0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6F93-76E0-4357-ADF0-F0EF043E90B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7C5-DF3B-4822-A2F8-B498E0DC0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6F93-76E0-4357-ADF0-F0EF043E90B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E7C5-DF3B-4822-A2F8-B498E0DC0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2ACD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6F93-76E0-4357-ADF0-F0EF043E90BE}" type="datetimeFigureOut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DE7C5-DF3B-4822-A2F8-B498E0DC00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40386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smtClean="0"/>
              <a:t>P. Sci.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38400"/>
            <a:ext cx="45720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Chapter 11</a:t>
            </a:r>
          </a:p>
          <a:p>
            <a:pPr eaLnBrk="1" hangingPunct="1">
              <a:defRPr/>
            </a:pPr>
            <a:r>
              <a:rPr lang="en-US" sz="5400" dirty="0" smtClean="0"/>
              <a:t>Motion </a:t>
            </a:r>
          </a:p>
        </p:txBody>
      </p:sp>
      <p:pic>
        <p:nvPicPr>
          <p:cNvPr id="3076" name="Picture 4" descr="j02150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5528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r>
              <a:rPr lang="en-US" dirty="0" smtClean="0"/>
              <a:t>If you are on the plane what is moving from your frame of reference?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you are beside the tree what is moving from your frame of reference?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5715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0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vs.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r>
              <a:rPr lang="en-US" dirty="0" smtClean="0"/>
              <a:t>Distance is the total length traveled</a:t>
            </a:r>
          </a:p>
          <a:p>
            <a:r>
              <a:rPr lang="en-US" dirty="0" smtClean="0"/>
              <a:t>Displacement is the distance measured directly from starting to stopping point.</a:t>
            </a:r>
          </a:p>
          <a:p>
            <a:pPr lvl="1"/>
            <a:r>
              <a:rPr lang="en-US" dirty="0" smtClean="0"/>
              <a:t>What is the distance traveled on the path below?</a:t>
            </a:r>
          </a:p>
          <a:p>
            <a:pPr lvl="1"/>
            <a:r>
              <a:rPr lang="en-US" dirty="0" smtClean="0"/>
              <a:t>What is the displacement?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648200"/>
            <a:ext cx="4800600" cy="19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3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A runner leaves his house and runs two blocks east, then three blocks south and finally 1 block west.  </a:t>
            </a:r>
          </a:p>
          <a:p>
            <a:pPr lvl="1"/>
            <a:r>
              <a:rPr lang="en-US" dirty="0" smtClean="0"/>
              <a:t>How far has the runner traveled? </a:t>
            </a:r>
          </a:p>
          <a:p>
            <a:pPr lvl="1"/>
            <a:r>
              <a:rPr lang="en-US" dirty="0" smtClean="0"/>
              <a:t>What is his displacement?</a:t>
            </a:r>
          </a:p>
          <a:p>
            <a:r>
              <a:rPr lang="en-US" dirty="0" smtClean="0"/>
              <a:t>What is the distance traveled of a race car driver in the Indy 500? </a:t>
            </a:r>
          </a:p>
          <a:p>
            <a:r>
              <a:rPr lang="en-US" dirty="0" smtClean="0"/>
              <a:t>What is the displacement of a race car driver in the Indy 500?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/>
              <a:t>Speed</a:t>
            </a:r>
            <a:r>
              <a:rPr lang="en-US" sz="600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/>
              <a:t>How much </a:t>
            </a:r>
            <a:r>
              <a:rPr lang="en-US" sz="4400" u="sng" dirty="0" smtClean="0"/>
              <a:t>time</a:t>
            </a:r>
            <a:r>
              <a:rPr lang="en-US" sz="4400" dirty="0" smtClean="0"/>
              <a:t> it takes for a change in position to occur or how </a:t>
            </a:r>
            <a:r>
              <a:rPr lang="en-US" sz="4400" u="sng" dirty="0" smtClean="0"/>
              <a:t>fast </a:t>
            </a:r>
            <a:r>
              <a:rPr lang="en-US" sz="4400" dirty="0" smtClean="0"/>
              <a:t>something moves. </a:t>
            </a:r>
          </a:p>
        </p:txBody>
      </p:sp>
      <p:pic>
        <p:nvPicPr>
          <p:cNvPr id="10244" name="Picture 4" descr="MCj036381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864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MCj036381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191000"/>
            <a:ext cx="51054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MCj036381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54864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MCj036381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4343400"/>
            <a:ext cx="51054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7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7848600" cy="55927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Any change over time is called a </a:t>
            </a:r>
            <a:r>
              <a:rPr lang="en-US" sz="4400" u="sng" dirty="0" smtClean="0"/>
              <a:t>rate</a:t>
            </a:r>
            <a:r>
              <a:rPr lang="en-US" sz="44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4400" dirty="0" smtClean="0"/>
          </a:p>
          <a:p>
            <a:pPr eaLnBrk="1" hangingPunct="1">
              <a:defRPr/>
            </a:pPr>
            <a:r>
              <a:rPr lang="en-US" sz="4400" dirty="0" smtClean="0"/>
              <a:t>Speed is the </a:t>
            </a:r>
            <a:r>
              <a:rPr lang="en-US" sz="4400" u="sng" dirty="0" smtClean="0"/>
              <a:t>rate </a:t>
            </a:r>
            <a:r>
              <a:rPr lang="en-US" sz="4400" dirty="0" smtClean="0"/>
              <a:t>of change in position or the rate of </a:t>
            </a:r>
            <a:r>
              <a:rPr lang="en-US" sz="4400" u="sng" dirty="0" smtClean="0"/>
              <a:t>motion</a:t>
            </a:r>
            <a:r>
              <a:rPr lang="en-US" sz="4400" dirty="0" smtClean="0"/>
              <a:t>.</a:t>
            </a:r>
          </a:p>
        </p:txBody>
      </p:sp>
      <p:pic>
        <p:nvPicPr>
          <p:cNvPr id="2" name="Picture 4" descr="MPj040241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1219200"/>
            <a:ext cx="1889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2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400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/>
              <a:t>Kinds of Speed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8768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1. </a:t>
            </a:r>
            <a:r>
              <a:rPr lang="en-US" sz="4400" b="1" u="sng" dirty="0" smtClean="0"/>
              <a:t>Instantaneous</a:t>
            </a:r>
            <a:r>
              <a:rPr lang="en-US" sz="4400" b="1" dirty="0" smtClean="0"/>
              <a:t> Speed</a:t>
            </a:r>
            <a:r>
              <a:rPr lang="en-US" sz="4400" dirty="0" smtClean="0"/>
              <a:t> – the rate of motion at any given instant.</a:t>
            </a:r>
            <a:r>
              <a:rPr lang="en-US" dirty="0" smtClean="0"/>
              <a:t>  </a:t>
            </a:r>
            <a:r>
              <a:rPr lang="en-US" sz="4000" dirty="0" smtClean="0"/>
              <a:t>(speedometer)</a:t>
            </a:r>
          </a:p>
        </p:txBody>
      </p:sp>
      <p:pic>
        <p:nvPicPr>
          <p:cNvPr id="12292" name="Picture 5" descr="MPj03058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8798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2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54864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2.  Constant Speed </a:t>
            </a:r>
            <a:r>
              <a:rPr lang="en-US" sz="4400" dirty="0" smtClean="0"/>
              <a:t>– a speed that does not </a:t>
            </a:r>
            <a:r>
              <a:rPr lang="en-US" sz="4400" u="sng" dirty="0" smtClean="0"/>
              <a:t>vary</a:t>
            </a:r>
            <a:r>
              <a:rPr lang="en-US" sz="4400" dirty="0" smtClean="0"/>
              <a:t>.</a:t>
            </a:r>
            <a:r>
              <a:rPr lang="en-US" dirty="0" smtClean="0"/>
              <a:t> </a:t>
            </a:r>
            <a:r>
              <a:rPr lang="en-US" sz="4000" dirty="0" smtClean="0"/>
              <a:t>(cruise control)</a:t>
            </a:r>
          </a:p>
        </p:txBody>
      </p:sp>
      <p:pic>
        <p:nvPicPr>
          <p:cNvPr id="2" name="Picture 4" descr="MCj013939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586413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7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52400"/>
            <a:ext cx="8458200" cy="3429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3.  Average Speed</a:t>
            </a:r>
            <a:r>
              <a:rPr lang="en-US" sz="4400" dirty="0" smtClean="0"/>
              <a:t> – is the total distance traveled by total</a:t>
            </a:r>
            <a:r>
              <a:rPr lang="en-US" sz="4400" u="sng" dirty="0" smtClean="0"/>
              <a:t> time </a:t>
            </a:r>
            <a:r>
              <a:rPr lang="en-US" sz="4400" dirty="0" smtClean="0"/>
              <a:t>of travel.  (miles per hour)</a:t>
            </a:r>
            <a:r>
              <a:rPr lang="en-US" sz="2800" dirty="0" smtClean="0"/>
              <a:t> 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217738"/>
            <a:ext cx="6019800" cy="4640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Formula for speed: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		       </a:t>
            </a:r>
            <a:r>
              <a:rPr lang="en-US" sz="2800" u="sng" dirty="0" smtClean="0"/>
              <a:t> </a:t>
            </a:r>
            <a:r>
              <a:rPr lang="en-US" sz="7200" u="sng" dirty="0" smtClean="0"/>
              <a:t>d</a:t>
            </a:r>
            <a:endParaRPr lang="en-US" sz="7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7200" dirty="0" smtClean="0"/>
              <a:t>s =  t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590800"/>
            <a:ext cx="4343400" cy="385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65760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/>
              <a:t>Velocity</a:t>
            </a:r>
            <a:r>
              <a:rPr lang="en-US" sz="600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87630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is both speed and </a:t>
            </a:r>
            <a:r>
              <a:rPr lang="en-US" sz="4400" u="sng" dirty="0" smtClean="0"/>
              <a:t>direction</a:t>
            </a:r>
            <a:r>
              <a:rPr lang="en-US" sz="4400" dirty="0" smtClean="0"/>
              <a:t> </a:t>
            </a:r>
          </a:p>
          <a:p>
            <a:pPr eaLnBrk="1" hangingPunct="1">
              <a:defRPr/>
            </a:pPr>
            <a:r>
              <a:rPr lang="en-US" sz="4400" dirty="0" smtClean="0"/>
              <a:t>Like speed, velocity may </a:t>
            </a:r>
            <a:r>
              <a:rPr lang="en-US" sz="4400" u="sng" dirty="0" smtClean="0"/>
              <a:t>change</a:t>
            </a:r>
            <a:r>
              <a:rPr lang="en-US" sz="4400" dirty="0" smtClean="0"/>
              <a:t> </a:t>
            </a:r>
          </a:p>
          <a:p>
            <a:pPr eaLnBrk="1" hangingPunct="1">
              <a:defRPr/>
            </a:pPr>
            <a:r>
              <a:rPr lang="en-US" sz="4400" dirty="0" smtClean="0"/>
              <a:t>Unlike speed, the velocity can change while the speed stays </a:t>
            </a:r>
            <a:r>
              <a:rPr lang="en-US" sz="4400" u="sng" dirty="0" smtClean="0"/>
              <a:t>constant</a:t>
            </a:r>
            <a:r>
              <a:rPr lang="en-US" sz="2400" dirty="0" smtClean="0"/>
              <a:t>  </a:t>
            </a:r>
            <a:r>
              <a:rPr lang="en-US" sz="3600" dirty="0" smtClean="0"/>
              <a:t>(Because velocity includes both speed and direction, if either value changes, velocity will change )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4613" y="0"/>
            <a:ext cx="2571750" cy="267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62600" cy="1401762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smtClean="0"/>
              <a:t>Motion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5332412" cy="3709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000" dirty="0" smtClean="0"/>
              <a:t>when something changes </a:t>
            </a:r>
            <a:r>
              <a:rPr lang="en-US" sz="6000" u="sng" dirty="0" smtClean="0"/>
              <a:t>position</a:t>
            </a:r>
            <a:r>
              <a:rPr lang="en-US" u="sng" dirty="0" smtClean="0"/>
              <a:t> </a:t>
            </a:r>
          </a:p>
        </p:txBody>
      </p:sp>
      <p:pic>
        <p:nvPicPr>
          <p:cNvPr id="4100" name="Picture 4" descr="MPj042443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Formula for velocity:</a:t>
            </a:r>
            <a:r>
              <a:rPr lang="en-US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305800" cy="2819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smtClean="0"/>
              <a:t>          </a:t>
            </a:r>
            <a:r>
              <a:rPr lang="en-US" sz="6000" u="sng" smtClean="0"/>
              <a:t>d </a:t>
            </a:r>
            <a:r>
              <a:rPr lang="en-US" sz="4000" smtClean="0"/>
              <a:t>(in a certain direction)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smtClean="0"/>
              <a:t>  </a:t>
            </a:r>
            <a:r>
              <a:rPr lang="en-US" sz="6000" smtClean="0"/>
              <a:t>v  =  t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797300"/>
            <a:ext cx="3962400" cy="275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2625" y="2582863"/>
            <a:ext cx="3373438" cy="325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/>
              <a:t>Terminal velocity</a:t>
            </a:r>
            <a:r>
              <a:rPr lang="en-US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the highest velocity that will be reached by a </a:t>
            </a:r>
            <a:r>
              <a:rPr lang="en-US" sz="4400" u="sng" dirty="0" smtClean="0"/>
              <a:t>falling object</a:t>
            </a:r>
            <a:r>
              <a:rPr lang="en-US" sz="4400" dirty="0" smtClean="0"/>
              <a:t>.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600200"/>
            <a:ext cx="4953000" cy="439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 Triangle with units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371600" y="1295400"/>
            <a:ext cx="7086600" cy="5105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4" idx="1"/>
            <a:endCxn id="4" idx="5"/>
          </p:cNvCxnSpPr>
          <p:nvPr/>
        </p:nvCxnSpPr>
        <p:spPr>
          <a:xfrm rot="10800000" flipH="1">
            <a:off x="3143250" y="3848100"/>
            <a:ext cx="35433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</p:cNvCxnSpPr>
          <p:nvPr/>
        </p:nvCxnSpPr>
        <p:spPr>
          <a:xfrm rot="5400000" flipH="1">
            <a:off x="3638550" y="5124450"/>
            <a:ext cx="2514600" cy="381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77431" y="2286000"/>
            <a:ext cx="1874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Distance</a:t>
            </a:r>
          </a:p>
          <a:p>
            <a:r>
              <a:rPr lang="en-US" sz="3600" dirty="0" smtClean="0"/>
              <a:t> (meters)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4648200"/>
            <a:ext cx="2078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Time</a:t>
            </a:r>
          </a:p>
          <a:p>
            <a:r>
              <a:rPr lang="en-US" sz="3600" dirty="0" smtClean="0"/>
              <a:t> (seconds)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661099"/>
            <a:ext cx="1338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Speed</a:t>
            </a:r>
          </a:p>
          <a:p>
            <a:r>
              <a:rPr lang="en-US" sz="3600" dirty="0" smtClean="0"/>
              <a:t> (m/s)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09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68362"/>
          </a:xfrm>
        </p:spPr>
        <p:txBody>
          <a:bodyPr/>
          <a:lstStyle/>
          <a:p>
            <a:r>
              <a:rPr lang="en-US" dirty="0" smtClean="0"/>
              <a:t>Velocity and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/>
          <a:lstStyle/>
          <a:p>
            <a:r>
              <a:rPr lang="en-US" dirty="0" smtClean="0"/>
              <a:t>Both are calculated by dividing distance by time.</a:t>
            </a:r>
          </a:p>
          <a:p>
            <a:pPr marL="742950" lvl="2" indent="-342900"/>
            <a:r>
              <a:rPr lang="en-US" dirty="0" smtClean="0"/>
              <a:t>Velocity = distance/time          speed= distance/time</a:t>
            </a:r>
          </a:p>
          <a:p>
            <a:pPr marL="742950" lvl="2" indent="-342900"/>
            <a:r>
              <a:rPr lang="en-US" dirty="0" smtClean="0"/>
              <a:t>Velocity had a direction, </a:t>
            </a:r>
            <a:r>
              <a:rPr lang="en-US" dirty="0" smtClean="0"/>
              <a:t>         speed </a:t>
            </a:r>
            <a:r>
              <a:rPr lang="en-US" dirty="0" smtClean="0"/>
              <a:t>does not.</a:t>
            </a:r>
          </a:p>
          <a:p>
            <a:pPr lvl="1"/>
            <a:r>
              <a:rPr lang="en-US" dirty="0" smtClean="0"/>
              <a:t>UNITS of speed and velocity is meter/second or kilometer/hour</a:t>
            </a:r>
          </a:p>
          <a:p>
            <a:pPr>
              <a:buNone/>
            </a:pPr>
            <a:r>
              <a:rPr lang="en-US" dirty="0" smtClean="0"/>
              <a:t>1.  A runner ran 400 meters for 40 seconds.  At what speed did he run?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4343400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Given:</a:t>
            </a:r>
          </a:p>
          <a:p>
            <a:r>
              <a:rPr lang="en-US" sz="3200" dirty="0" smtClean="0"/>
              <a:t>400 m = distance</a:t>
            </a:r>
          </a:p>
          <a:p>
            <a:r>
              <a:rPr lang="en-US" sz="3200" dirty="0" smtClean="0"/>
              <a:t>40 s = time</a:t>
            </a:r>
          </a:p>
          <a:p>
            <a:r>
              <a:rPr lang="en-US" sz="3200" dirty="0" smtClean="0"/>
              <a:t>?? = speed</a:t>
            </a:r>
            <a:endParaRPr lang="en-US" sz="3200" dirty="0"/>
          </a:p>
        </p:txBody>
      </p:sp>
      <p:grpSp>
        <p:nvGrpSpPr>
          <p:cNvPr id="5" name="Group 1050"/>
          <p:cNvGrpSpPr>
            <a:grpSpLocks/>
          </p:cNvGrpSpPr>
          <p:nvPr/>
        </p:nvGrpSpPr>
        <p:grpSpPr bwMode="auto">
          <a:xfrm>
            <a:off x="2943225" y="4694237"/>
            <a:ext cx="2260600" cy="1890713"/>
            <a:chOff x="513" y="3033"/>
            <a:chExt cx="1424" cy="1191"/>
          </a:xfrm>
        </p:grpSpPr>
        <p:grpSp>
          <p:nvGrpSpPr>
            <p:cNvPr id="6" name="Group 1043"/>
            <p:cNvGrpSpPr>
              <a:grpSpLocks/>
            </p:cNvGrpSpPr>
            <p:nvPr/>
          </p:nvGrpSpPr>
          <p:grpSpPr bwMode="auto">
            <a:xfrm>
              <a:off x="513" y="3033"/>
              <a:ext cx="1424" cy="1191"/>
              <a:chOff x="2688" y="2640"/>
              <a:chExt cx="1728" cy="1584"/>
            </a:xfrm>
          </p:grpSpPr>
          <p:sp>
            <p:nvSpPr>
              <p:cNvPr id="10" name="AutoShape 1044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1045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46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1047"/>
            <p:cNvSpPr>
              <a:spLocks noChangeArrowheads="1"/>
            </p:cNvSpPr>
            <p:nvPr/>
          </p:nvSpPr>
          <p:spPr bwMode="auto">
            <a:xfrm>
              <a:off x="813" y="3689"/>
              <a:ext cx="2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800" b="1" i="1" dirty="0" smtClean="0">
                  <a:solidFill>
                    <a:srgbClr val="000B10"/>
                  </a:solidFill>
                </a:rPr>
                <a:t>s</a:t>
              </a:r>
              <a:endParaRPr kumimoji="0" lang="en-US" sz="4800" b="1" dirty="0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8" name="Rectangle 1048"/>
            <p:cNvSpPr>
              <a:spLocks noChangeArrowheads="1"/>
            </p:cNvSpPr>
            <p:nvPr/>
          </p:nvSpPr>
          <p:spPr bwMode="auto">
            <a:xfrm>
              <a:off x="933" y="3222"/>
              <a:ext cx="58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 i="1" dirty="0" smtClean="0">
                  <a:solidFill>
                    <a:srgbClr val="000B10"/>
                  </a:solidFill>
                </a:rPr>
                <a:t>   </a:t>
              </a:r>
              <a:r>
                <a:rPr lang="en-US" sz="4000" b="1" dirty="0" smtClean="0">
                  <a:solidFill>
                    <a:srgbClr val="000B10"/>
                  </a:solidFill>
                </a:rPr>
                <a:t>d</a:t>
              </a:r>
              <a:endParaRPr kumimoji="0" lang="en-US" sz="4000" b="1" baseline="-25000" dirty="0">
                <a:solidFill>
                  <a:srgbClr val="000B10"/>
                </a:solidFill>
              </a:endParaRPr>
            </a:p>
          </p:txBody>
        </p:sp>
        <p:sp>
          <p:nvSpPr>
            <p:cNvPr id="9" name="Rectangle 1049"/>
            <p:cNvSpPr>
              <a:spLocks noChangeArrowheads="1"/>
            </p:cNvSpPr>
            <p:nvPr/>
          </p:nvSpPr>
          <p:spPr bwMode="auto">
            <a:xfrm>
              <a:off x="1304" y="3635"/>
              <a:ext cx="2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5400" b="1" i="1">
                  <a:solidFill>
                    <a:srgbClr val="000B10"/>
                  </a:solidFill>
                </a:rPr>
                <a:t>t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</p:grpSp>
      <p:sp>
        <p:nvSpPr>
          <p:cNvPr id="13" name="AutoShape 1059"/>
          <p:cNvSpPr>
            <a:spLocks noChangeArrowheads="1"/>
          </p:cNvSpPr>
          <p:nvPr/>
        </p:nvSpPr>
        <p:spPr bwMode="auto">
          <a:xfrm>
            <a:off x="3321844" y="5844887"/>
            <a:ext cx="622300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410200" y="4343400"/>
                <a:ext cx="3505200" cy="216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Solve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400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en-US" dirty="0" smtClean="0"/>
              </a:p>
              <a:p>
                <a:r>
                  <a:rPr lang="en-US" sz="3200" dirty="0" smtClean="0"/>
                  <a:t>S = 10 m/s </a:t>
                </a:r>
                <a:endParaRPr lang="en-US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343400"/>
                <a:ext cx="3505200" cy="2163797"/>
              </a:xfrm>
              <a:prstGeom prst="rect">
                <a:avLst/>
              </a:prstGeom>
              <a:blipFill rotWithShape="1">
                <a:blip r:embed="rId2"/>
                <a:stretch>
                  <a:fillRect l="-4522" t="-3672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65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and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</a:t>
            </a:r>
            <a:r>
              <a:rPr lang="en-US" dirty="0"/>
              <a:t>What is the speed of a bobsled whose distance-time graph indicates that it traveled </a:t>
            </a:r>
            <a:r>
              <a:rPr lang="en-US" dirty="0" smtClean="0"/>
              <a:t>150 </a:t>
            </a:r>
            <a:r>
              <a:rPr lang="en-US" dirty="0"/>
              <a:t>m in 25 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286184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Given:</a:t>
            </a:r>
          </a:p>
          <a:p>
            <a:r>
              <a:rPr lang="en-US" sz="3200" dirty="0" smtClean="0"/>
              <a:t>150 m = distance</a:t>
            </a:r>
          </a:p>
          <a:p>
            <a:r>
              <a:rPr lang="en-US" sz="3200" dirty="0" smtClean="0"/>
              <a:t>25 s = time</a:t>
            </a:r>
          </a:p>
          <a:p>
            <a:r>
              <a:rPr lang="en-US" sz="3200" dirty="0" smtClean="0"/>
              <a:t>?? = speed</a:t>
            </a:r>
            <a:endParaRPr lang="en-US" sz="3200" dirty="0"/>
          </a:p>
        </p:txBody>
      </p:sp>
      <p:grpSp>
        <p:nvGrpSpPr>
          <p:cNvPr id="5" name="Group 1050"/>
          <p:cNvGrpSpPr>
            <a:grpSpLocks/>
          </p:cNvGrpSpPr>
          <p:nvPr/>
        </p:nvGrpSpPr>
        <p:grpSpPr bwMode="auto">
          <a:xfrm>
            <a:off x="2943225" y="3637021"/>
            <a:ext cx="2260600" cy="1890713"/>
            <a:chOff x="513" y="3033"/>
            <a:chExt cx="1424" cy="1191"/>
          </a:xfrm>
        </p:grpSpPr>
        <p:grpSp>
          <p:nvGrpSpPr>
            <p:cNvPr id="6" name="Group 1043"/>
            <p:cNvGrpSpPr>
              <a:grpSpLocks/>
            </p:cNvGrpSpPr>
            <p:nvPr/>
          </p:nvGrpSpPr>
          <p:grpSpPr bwMode="auto">
            <a:xfrm>
              <a:off x="513" y="3033"/>
              <a:ext cx="1424" cy="1191"/>
              <a:chOff x="2688" y="2640"/>
              <a:chExt cx="1728" cy="1584"/>
            </a:xfrm>
          </p:grpSpPr>
          <p:sp>
            <p:nvSpPr>
              <p:cNvPr id="10" name="AutoShape 1044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1045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46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1047"/>
            <p:cNvSpPr>
              <a:spLocks noChangeArrowheads="1"/>
            </p:cNvSpPr>
            <p:nvPr/>
          </p:nvSpPr>
          <p:spPr bwMode="auto">
            <a:xfrm>
              <a:off x="813" y="3689"/>
              <a:ext cx="2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800" b="1" i="1" dirty="0" smtClean="0">
                  <a:solidFill>
                    <a:srgbClr val="000B10"/>
                  </a:solidFill>
                </a:rPr>
                <a:t>s</a:t>
              </a:r>
              <a:endParaRPr kumimoji="0" lang="en-US" sz="4800" b="1" dirty="0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8" name="Rectangle 1048"/>
            <p:cNvSpPr>
              <a:spLocks noChangeArrowheads="1"/>
            </p:cNvSpPr>
            <p:nvPr/>
          </p:nvSpPr>
          <p:spPr bwMode="auto">
            <a:xfrm>
              <a:off x="933" y="3222"/>
              <a:ext cx="58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 i="1" dirty="0" smtClean="0">
                  <a:solidFill>
                    <a:srgbClr val="000B10"/>
                  </a:solidFill>
                </a:rPr>
                <a:t>   </a:t>
              </a:r>
              <a:r>
                <a:rPr lang="en-US" sz="4000" b="1" dirty="0" smtClean="0">
                  <a:solidFill>
                    <a:srgbClr val="000B10"/>
                  </a:solidFill>
                </a:rPr>
                <a:t>d</a:t>
              </a:r>
              <a:endParaRPr kumimoji="0" lang="en-US" sz="4000" b="1" baseline="-25000" dirty="0">
                <a:solidFill>
                  <a:srgbClr val="000B10"/>
                </a:solidFill>
              </a:endParaRPr>
            </a:p>
          </p:txBody>
        </p:sp>
        <p:sp>
          <p:nvSpPr>
            <p:cNvPr id="9" name="Rectangle 1049"/>
            <p:cNvSpPr>
              <a:spLocks noChangeArrowheads="1"/>
            </p:cNvSpPr>
            <p:nvPr/>
          </p:nvSpPr>
          <p:spPr bwMode="auto">
            <a:xfrm>
              <a:off x="1304" y="3635"/>
              <a:ext cx="2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5400" b="1" i="1">
                  <a:solidFill>
                    <a:srgbClr val="000B10"/>
                  </a:solidFill>
                </a:rPr>
                <a:t>t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</p:grpSp>
      <p:sp>
        <p:nvSpPr>
          <p:cNvPr id="13" name="AutoShape 1059"/>
          <p:cNvSpPr>
            <a:spLocks noChangeArrowheads="1"/>
          </p:cNvSpPr>
          <p:nvPr/>
        </p:nvSpPr>
        <p:spPr bwMode="auto">
          <a:xfrm>
            <a:off x="3321844" y="4787671"/>
            <a:ext cx="622300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410200" y="3286184"/>
                <a:ext cx="3505200" cy="216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Solve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150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25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en-US" dirty="0" smtClean="0"/>
              </a:p>
              <a:p>
                <a:r>
                  <a:rPr lang="en-US" sz="3200" dirty="0" smtClean="0"/>
                  <a:t>S = 6 m/s </a:t>
                </a:r>
                <a:endParaRPr lang="en-US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286184"/>
                <a:ext cx="3505200" cy="2163797"/>
              </a:xfrm>
              <a:prstGeom prst="rect">
                <a:avLst/>
              </a:prstGeom>
              <a:blipFill rotWithShape="1">
                <a:blip r:embed="rId2"/>
                <a:stretch>
                  <a:fillRect l="-4522" t="-3662" b="-8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5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and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A runner traveling at 4.25 m/s will travel how far in 23 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475" y="3141373"/>
            <a:ext cx="3461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Given:</a:t>
            </a:r>
          </a:p>
          <a:p>
            <a:r>
              <a:rPr lang="en-US" sz="3200" dirty="0" smtClean="0"/>
              <a:t>4.25m/s = speed</a:t>
            </a:r>
          </a:p>
          <a:p>
            <a:r>
              <a:rPr lang="en-US" sz="3200" dirty="0" smtClean="0"/>
              <a:t>23 s = time</a:t>
            </a:r>
          </a:p>
          <a:p>
            <a:r>
              <a:rPr lang="en-US" sz="3200" dirty="0" smtClean="0"/>
              <a:t>?? = distance</a:t>
            </a:r>
            <a:endParaRPr lang="en-US" sz="3200" dirty="0"/>
          </a:p>
        </p:txBody>
      </p:sp>
      <p:grpSp>
        <p:nvGrpSpPr>
          <p:cNvPr id="5" name="Group 1050"/>
          <p:cNvGrpSpPr>
            <a:grpSpLocks/>
          </p:cNvGrpSpPr>
          <p:nvPr/>
        </p:nvGrpSpPr>
        <p:grpSpPr bwMode="auto">
          <a:xfrm>
            <a:off x="3009900" y="3492210"/>
            <a:ext cx="2260600" cy="1890713"/>
            <a:chOff x="513" y="3033"/>
            <a:chExt cx="1424" cy="1191"/>
          </a:xfrm>
        </p:grpSpPr>
        <p:grpSp>
          <p:nvGrpSpPr>
            <p:cNvPr id="6" name="Group 1043"/>
            <p:cNvGrpSpPr>
              <a:grpSpLocks/>
            </p:cNvGrpSpPr>
            <p:nvPr/>
          </p:nvGrpSpPr>
          <p:grpSpPr bwMode="auto">
            <a:xfrm>
              <a:off x="513" y="3033"/>
              <a:ext cx="1424" cy="1191"/>
              <a:chOff x="2688" y="2640"/>
              <a:chExt cx="1728" cy="1584"/>
            </a:xfrm>
          </p:grpSpPr>
          <p:sp>
            <p:nvSpPr>
              <p:cNvPr id="10" name="AutoShape 1044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1045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46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1047"/>
            <p:cNvSpPr>
              <a:spLocks noChangeArrowheads="1"/>
            </p:cNvSpPr>
            <p:nvPr/>
          </p:nvSpPr>
          <p:spPr bwMode="auto">
            <a:xfrm>
              <a:off x="813" y="3689"/>
              <a:ext cx="2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800" b="1" i="1" dirty="0" smtClean="0">
                  <a:solidFill>
                    <a:srgbClr val="000B10"/>
                  </a:solidFill>
                </a:rPr>
                <a:t>s</a:t>
              </a:r>
              <a:endParaRPr kumimoji="0" lang="en-US" sz="4800" b="1" dirty="0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8" name="Rectangle 1048"/>
            <p:cNvSpPr>
              <a:spLocks noChangeArrowheads="1"/>
            </p:cNvSpPr>
            <p:nvPr/>
          </p:nvSpPr>
          <p:spPr bwMode="auto">
            <a:xfrm>
              <a:off x="933" y="3222"/>
              <a:ext cx="58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 i="1" dirty="0" smtClean="0">
                  <a:solidFill>
                    <a:srgbClr val="000B10"/>
                  </a:solidFill>
                </a:rPr>
                <a:t>   </a:t>
              </a:r>
              <a:r>
                <a:rPr lang="en-US" sz="4000" b="1" dirty="0" smtClean="0">
                  <a:solidFill>
                    <a:srgbClr val="000B10"/>
                  </a:solidFill>
                </a:rPr>
                <a:t>d</a:t>
              </a:r>
              <a:endParaRPr kumimoji="0" lang="en-US" sz="4000" b="1" baseline="-25000" dirty="0">
                <a:solidFill>
                  <a:srgbClr val="000B10"/>
                </a:solidFill>
              </a:endParaRPr>
            </a:p>
          </p:txBody>
        </p:sp>
        <p:sp>
          <p:nvSpPr>
            <p:cNvPr id="9" name="Rectangle 1049"/>
            <p:cNvSpPr>
              <a:spLocks noChangeArrowheads="1"/>
            </p:cNvSpPr>
            <p:nvPr/>
          </p:nvSpPr>
          <p:spPr bwMode="auto">
            <a:xfrm>
              <a:off x="1304" y="3635"/>
              <a:ext cx="2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5400" b="1" i="1">
                  <a:solidFill>
                    <a:srgbClr val="000B10"/>
                  </a:solidFill>
                </a:rPr>
                <a:t>t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</p:grpSp>
      <p:sp>
        <p:nvSpPr>
          <p:cNvPr id="13" name="AutoShape 1059"/>
          <p:cNvSpPr>
            <a:spLocks noChangeArrowheads="1"/>
          </p:cNvSpPr>
          <p:nvPr/>
        </p:nvSpPr>
        <p:spPr bwMode="auto">
          <a:xfrm>
            <a:off x="3833019" y="3792248"/>
            <a:ext cx="622300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476875" y="3141373"/>
                <a:ext cx="3505200" cy="1815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Solve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=4.25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×23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3200" dirty="0"/>
                  <a:t>d</a:t>
                </a:r>
                <a:r>
                  <a:rPr lang="en-US" sz="3200" dirty="0" smtClean="0"/>
                  <a:t> = 97.75 m </a:t>
                </a:r>
                <a:endParaRPr lang="en-US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75" y="3141373"/>
                <a:ext cx="3505200" cy="1815305"/>
              </a:xfrm>
              <a:prstGeom prst="rect">
                <a:avLst/>
              </a:prstGeom>
              <a:blipFill rotWithShape="1">
                <a:blip r:embed="rId2"/>
                <a:stretch>
                  <a:fillRect l="-4348" t="-4362" b="-10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8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and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4</a:t>
            </a:r>
            <a:r>
              <a:rPr lang="en-US" dirty="0" smtClean="0"/>
              <a:t>. How long will it take a runner going 4.25 m/s to travel 50.0 meters?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9002" y="2822922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Given:</a:t>
            </a:r>
          </a:p>
          <a:p>
            <a:r>
              <a:rPr lang="en-US" sz="3200" dirty="0" smtClean="0"/>
              <a:t>4.25 m/s = speed</a:t>
            </a:r>
          </a:p>
          <a:p>
            <a:r>
              <a:rPr lang="en-US" sz="3200" dirty="0" smtClean="0"/>
              <a:t>50.0 = meters</a:t>
            </a:r>
          </a:p>
          <a:p>
            <a:r>
              <a:rPr lang="en-US" sz="3200" dirty="0" smtClean="0"/>
              <a:t>?? = time</a:t>
            </a:r>
            <a:endParaRPr lang="en-US" sz="3200" dirty="0"/>
          </a:p>
        </p:txBody>
      </p:sp>
      <p:grpSp>
        <p:nvGrpSpPr>
          <p:cNvPr id="5" name="Group 1050"/>
          <p:cNvGrpSpPr>
            <a:grpSpLocks/>
          </p:cNvGrpSpPr>
          <p:nvPr/>
        </p:nvGrpSpPr>
        <p:grpSpPr bwMode="auto">
          <a:xfrm>
            <a:off x="3077427" y="3173759"/>
            <a:ext cx="2260600" cy="1890713"/>
            <a:chOff x="513" y="3033"/>
            <a:chExt cx="1424" cy="1191"/>
          </a:xfrm>
        </p:grpSpPr>
        <p:grpSp>
          <p:nvGrpSpPr>
            <p:cNvPr id="6" name="Group 1043"/>
            <p:cNvGrpSpPr>
              <a:grpSpLocks/>
            </p:cNvGrpSpPr>
            <p:nvPr/>
          </p:nvGrpSpPr>
          <p:grpSpPr bwMode="auto">
            <a:xfrm>
              <a:off x="513" y="3033"/>
              <a:ext cx="1424" cy="1191"/>
              <a:chOff x="2688" y="2640"/>
              <a:chExt cx="1728" cy="1584"/>
            </a:xfrm>
          </p:grpSpPr>
          <p:sp>
            <p:nvSpPr>
              <p:cNvPr id="10" name="AutoShape 1044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1045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046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1047"/>
            <p:cNvSpPr>
              <a:spLocks noChangeArrowheads="1"/>
            </p:cNvSpPr>
            <p:nvPr/>
          </p:nvSpPr>
          <p:spPr bwMode="auto">
            <a:xfrm>
              <a:off x="813" y="3689"/>
              <a:ext cx="2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800" b="1" i="1" dirty="0" smtClean="0">
                  <a:solidFill>
                    <a:srgbClr val="000B10"/>
                  </a:solidFill>
                </a:rPr>
                <a:t>s</a:t>
              </a:r>
              <a:endParaRPr kumimoji="0" lang="en-US" sz="4800" b="1" dirty="0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8" name="Rectangle 1048"/>
            <p:cNvSpPr>
              <a:spLocks noChangeArrowheads="1"/>
            </p:cNvSpPr>
            <p:nvPr/>
          </p:nvSpPr>
          <p:spPr bwMode="auto">
            <a:xfrm>
              <a:off x="933" y="3222"/>
              <a:ext cx="58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800" b="1" i="1" dirty="0" smtClean="0">
                  <a:solidFill>
                    <a:srgbClr val="000B10"/>
                  </a:solidFill>
                </a:rPr>
                <a:t>   </a:t>
              </a:r>
              <a:r>
                <a:rPr lang="en-US" sz="4000" b="1" dirty="0" smtClean="0">
                  <a:solidFill>
                    <a:srgbClr val="000B10"/>
                  </a:solidFill>
                </a:rPr>
                <a:t>d</a:t>
              </a:r>
              <a:endParaRPr kumimoji="0" lang="en-US" sz="4000" b="1" baseline="-25000" dirty="0">
                <a:solidFill>
                  <a:srgbClr val="000B10"/>
                </a:solidFill>
              </a:endParaRPr>
            </a:p>
          </p:txBody>
        </p:sp>
        <p:sp>
          <p:nvSpPr>
            <p:cNvPr id="9" name="Rectangle 1049"/>
            <p:cNvSpPr>
              <a:spLocks noChangeArrowheads="1"/>
            </p:cNvSpPr>
            <p:nvPr/>
          </p:nvSpPr>
          <p:spPr bwMode="auto">
            <a:xfrm>
              <a:off x="1304" y="3635"/>
              <a:ext cx="2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5400" b="1" i="1">
                  <a:solidFill>
                    <a:srgbClr val="000B10"/>
                  </a:solidFill>
                </a:rPr>
                <a:t>t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</p:grpSp>
      <p:sp>
        <p:nvSpPr>
          <p:cNvPr id="13" name="AutoShape 1059"/>
          <p:cNvSpPr>
            <a:spLocks noChangeArrowheads="1"/>
          </p:cNvSpPr>
          <p:nvPr/>
        </p:nvSpPr>
        <p:spPr bwMode="auto">
          <a:xfrm>
            <a:off x="4211696" y="4292657"/>
            <a:ext cx="622300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544402" y="2822922"/>
                <a:ext cx="3505200" cy="244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Solve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>
                          <a:latin typeface="Cambria Math"/>
                        </a:rPr>
                        <m:t>t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50.0 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4.25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en-US" dirty="0" smtClean="0"/>
              </a:p>
              <a:p>
                <a:r>
                  <a:rPr lang="en-US" sz="3200" dirty="0" smtClean="0"/>
                  <a:t>t = 11.76 s </a:t>
                </a:r>
                <a:endParaRPr lang="en-US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02" y="2822922"/>
                <a:ext cx="3505200" cy="2448619"/>
              </a:xfrm>
              <a:prstGeom prst="rect">
                <a:avLst/>
              </a:prstGeom>
              <a:blipFill rotWithShape="1">
                <a:blip r:embed="rId2"/>
                <a:stretch>
                  <a:fillRect l="-4522" t="-3234" b="-7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63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Graphing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2286000"/>
          </a:xfrm>
        </p:spPr>
        <p:txBody>
          <a:bodyPr/>
          <a:lstStyle/>
          <a:p>
            <a:pPr lvl="0"/>
            <a:r>
              <a:rPr lang="en-US" dirty="0"/>
              <a:t>A distance-time graph is a good way to describe motion</a:t>
            </a:r>
          </a:p>
          <a:p>
            <a:pPr lvl="0"/>
            <a:r>
              <a:rPr lang="en-US" b="1" dirty="0"/>
              <a:t>The slope of a line on a distance-time graphs is speed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12420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31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3886200" cy="63722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What is the objects average speed?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What is it’s speed between 6s and 10 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When is it traveling the fastest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When is it NOT moving?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57200"/>
            <a:ext cx="501967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2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3505200" cy="640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Where is the object standing still?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Where is the object traveling backwards?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Where is the object traveling at 5m/s?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What is speed at line E?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6861" y="304800"/>
            <a:ext cx="5088064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39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/>
              <a:t>Distance</a:t>
            </a:r>
            <a:r>
              <a:rPr lang="en-US" sz="600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/>
              <a:t>How far the object </a:t>
            </a:r>
            <a:r>
              <a:rPr lang="en-US" sz="4400" u="sng" dirty="0" smtClean="0"/>
              <a:t>travels</a:t>
            </a:r>
            <a:r>
              <a:rPr lang="en-US" dirty="0" smtClean="0"/>
              <a:t> </a:t>
            </a:r>
          </a:p>
        </p:txBody>
      </p:sp>
      <p:pic>
        <p:nvPicPr>
          <p:cNvPr id="5124" name="Picture 4" descr="MPj040225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401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</a:t>
            </a:r>
            <a:endParaRPr lang="en-US" dirty="0"/>
          </a:p>
        </p:txBody>
      </p:sp>
      <p:pic>
        <p:nvPicPr>
          <p:cNvPr id="1027" name="Picture 3" descr="C:\Users\charlena.raines\AppData\Local\Microsoft\Windows\Temporary Internet Files\Content.IE5\16Y5IAH2\MC9004348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6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arlena.raines\AppData\Local\Microsoft\Windows\Temporary Internet Files\Content.IE5\16Y5IAH2\MC9000136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53" y="626552"/>
            <a:ext cx="2724389" cy="17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9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-0.00885 0.01227 -0.02135 -0.00023 -0.03021 -0.00602 C -0.03542 -0.00949 -0.04687 -0.01204 -0.04687 -0.01204 C -0.06371 -0.00949 -0.07917 -0.0037 -0.09549 0.00209 C -0.09948 0.00347 -0.10365 0.00463 -0.10746 0.00602 C -0.1125 0.00764 -0.12274 0.01019 -0.12274 0.01019 C -0.13385 0.00926 -0.14583 0.01181 -0.15608 0.00602 C -0.15781 0.00509 -0.15885 0.00278 -0.16059 0.00209 C -0.16545 2.59259E-6 -0.17569 -0.00208 -0.17569 -0.00208 C -0.18437 -0.00139 -0.19288 -0.00116 -0.20156 2.59259E-6 C -0.20833 0.00093 -0.21458 0.00579 -0.22118 0.0081 C -0.23177 0.01181 -0.24236 0.01574 -0.25295 0.02014 C -0.26441 0.03542 -0.26319 0.03727 -0.28038 0.04051 C -0.28611 0.04283 -0.28958 0.04653 -0.29549 0.04861 C -0.31337 0.06644 -0.33767 0.05324 -0.35903 0.06065 C -0.36007 0.06204 -0.36094 0.06366 -0.36215 0.06459 C -0.36493 0.06644 -0.37118 0.06875 -0.37118 0.06875 C -0.38055 0.08125 -0.37882 0.08195 -0.38628 0.09699 C -0.38802 0.10046 -0.38941 0.10903 -0.38941 0.10903 C -0.3908 0.12685 -0.38993 0.14051 -0.40451 0.1456 C -0.4118 0.15185 -0.42101 0.15533 -0.42726 0.16366 C -0.42986 0.16713 -0.4349 0.17384 -0.4349 0.17384 C -0.4375 0.18496 -0.44462 0.18449 -0.45156 0.19005 C -0.46094 0.19746 -0.46944 0.20625 -0.47726 0.21621 C -0.47899 0.22269 -0.4849 0.23449 -0.4849 0.23449 C -0.48871 0.25093 -0.48802 0.26435 -0.49687 0.27685 C -0.49983 0.2882 -0.5059 0.28773 -0.51215 0.29491 C -0.5224 0.30671 -0.51684 0.30116 -0.52274 0.31111 C -0.52743 0.31875 -0.52396 0.31204 -0.53021 0.31921 C -0.53299 0.32246 -0.53785 0.3294 -0.53785 0.3294 C -0.54028 0.33889 -0.54271 0.34931 -0.54687 0.35764 C -0.5493 0.3706 -0.55139 0.38843 -0.54549 0.4 C -0.54184 0.40718 -0.52882 0.41412 -0.52882 0.41412 C -0.52101 0.42454 -0.50486 0.42732 -0.49392 0.43033 C -0.48333 0.42963 -0.47274 0.43009 -0.46215 0.42824 C -0.45955 0.42778 -0.4493 0.41134 -0.44844 0.41019 C -0.44323 0.40324 -0.43715 0.39699 -0.43021 0.39398 C -0.42205 0.38287 -0.41736 0.37431 -0.40746 0.36783 C -0.39722 0.35394 -0.40208 0.3588 -0.39392 0.35162 C -0.38837 0.33704 -0.38646 0.3382 -0.37569 0.33334 C -0.36024 0.33496 -0.34531 0.33634 -0.33038 0.34144 C -0.32153 0.35394 -0.30451 0.34722 -0.29392 0.33935 C -0.2908 0.33704 -0.28785 0.3338 -0.2849 0.33125 C -0.28333 0.32986 -0.28038 0.32732 -0.28038 0.32732 C -0.27656 0.31181 -0.2816 0.32986 -0.27569 0.31713 C -0.26962 0.30394 -0.27951 0.31898 -0.27274 0.30301 C -0.2717 0.30046 -0.26962 0.29908 -0.2684 0.29699 C -0.26371 0.29005 -0.26128 0.28403 -0.25451 0.28079 C -0.24687 0.27315 -0.23941 0.26783 -0.23021 0.26459 C -0.22222 0.26528 -0.21406 0.26482 -0.20608 0.26667 C -0.20469 0.2669 -0.20417 0.26968 -0.20295 0.27084 C -0.19392 0.27986 -0.19653 0.27824 -0.18785 0.28079 C -0.18142 0.28519 -0.17674 0.28704 -0.16962 0.28889 C -0.1651 0.29306 -0.16128 0.29468 -0.15608 0.29699 C -0.13542 0.2963 -0.11458 0.29722 -0.09392 0.29491 C -0.09062 0.29445 -0.075 0.28472 -0.06823 0.28287 C -0.06233 0.27778 -0.05642 0.27616 -0.05017 0.27269 C -0.04132 0.26783 -0.03472 0.26158 -0.02569 0.25857 C -0.01632 0.24931 -0.00521 0.23634 0.0059 0.23241 C 0.02951 0.23403 0.03247 0.23449 0.05 0.24051 C 0.05764 0.25023 0.05278 0.24607 0.07274 0.24051 C 0.08333 0.2375 0.09358 0.23241 0.10451 0.23033 C 0.11684 0.22408 0.12969 0.2206 0.14254 0.21621 C 0.19583 0.21921 0.16406 0.21783 0.19254 0.22431 C 0.2 0.22917 0.20747 0.23704 0.21372 0.24445 C 0.21632 0.24769 0.22118 0.25463 0.22118 0.25463 C 0.22448 0.26713 0.22066 0.28449 0.21667 0.29699 C 0.21597 0.29931 0.21441 0.30093 0.21372 0.30301 C 0.21233 0.30695 0.21163 0.31111 0.21059 0.31528 C 0.21007 0.31736 0.20764 0.32176 0.2092 0.3213 C 0.21111 0.3206 0.2132 0.31991 0.2151 0.31921 C 0.22188 0.31065 0.22587 0.31389 0.2349 0.31713 C 0.23438 0.32523 0.23438 0.33334 0.23333 0.34144 C 0.23177 0.35232 0.22292 0.35949 0.21667 0.36574 C 0.21233 0.37454 0.20764 0.37384 0.2 0.3757 C 0.17622 0.375 0.15191 0.36806 0.12882 0.3757 C 0.12552 0.37685 0.11528 0.39491 0.10764 0.39792 C 0.10451 0.40209 0.10156 0.40602 0.09844 0.41019 C 0.09583 0.41366 0.09201 0.41482 0.08924 0.41829 C 0.09097 0.42107 0.09201 0.42408 0.09392 0.42639 C 0.09688 0.42963 0.10695 0.43148 0.1 0.44051 C 0.09844 0.44236 0.09601 0.44167 0.09392 0.44236 C 0.08698 0.45209 0.07552 0.45463 0.06667 0.46065 C 0.02604 0.4882 -0.01059 0.49097 -0.05608 0.49306 C -0.08229 0.49838 -0.07378 0.49746 -0.12274 0.49306 C -0.12483 0.49283 -0.1467 0.48287 -0.14687 0.48287 C -0.15 0.48148 -0.15608 0.47894 -0.15608 0.47894 C -0.16458 0.47963 -0.17326 0.47963 -0.18177 0.48079 C -0.18733 0.48148 -0.18628 0.48357 -0.18941 0.48889 C -0.1901 0.49005 -0.20382 0.50579 -0.20608 0.50718 C -0.21215 0.51111 -0.21944 0.50996 -0.22569 0.5132 C -0.24358 0.52246 -0.26146 0.5257 -0.28038 0.5294 C -0.2875 0.53079 -0.2941 0.53403 -0.30156 0.53542 C -0.32882 0.53079 -0.31962 0.53542 -0.33351 0.52338 C -0.34549 0.52523 -0.35503 0.53079 -0.36667 0.53334 C -0.36962 0.53611 -0.37274 0.53866 -0.37569 0.54144 C -0.37726 0.54283 -0.38021 0.5456 -0.38021 0.5456 C -0.39375 0.57222 -0.38837 0.56158 -0.42569 0.56158 " pathEditMode="relative" ptsTypes="ffffffffffffff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/>
              <a:t>Acceleration</a:t>
            </a:r>
            <a:r>
              <a:rPr lang="en-US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91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the rate of </a:t>
            </a:r>
            <a:r>
              <a:rPr lang="en-US" sz="4400" u="sng" dirty="0" smtClean="0"/>
              <a:t>change</a:t>
            </a:r>
            <a:r>
              <a:rPr lang="en-US" sz="4400" dirty="0" smtClean="0"/>
              <a:t> of velocity.  </a:t>
            </a:r>
          </a:p>
          <a:p>
            <a:pPr eaLnBrk="1" hangingPunct="1">
              <a:defRPr/>
            </a:pPr>
            <a:r>
              <a:rPr lang="en-US" sz="4400" dirty="0" smtClean="0"/>
              <a:t>Acceleration is both the rate of change in velocity and the </a:t>
            </a:r>
            <a:r>
              <a:rPr lang="en-US" sz="4400" u="sng" dirty="0" smtClean="0"/>
              <a:t>direction</a:t>
            </a:r>
            <a:r>
              <a:rPr lang="en-US" sz="4400" dirty="0" smtClean="0"/>
              <a:t> of that change.</a:t>
            </a:r>
          </a:p>
          <a:p>
            <a:pPr eaLnBrk="1" hangingPunct="1">
              <a:defRPr/>
            </a:pPr>
            <a:r>
              <a:rPr lang="en-US" sz="4400" dirty="0" smtClean="0"/>
              <a:t> So, even if an objects’ speed remains constant </a:t>
            </a:r>
            <a:r>
              <a:rPr lang="en-US" sz="4400" u="sng" dirty="0" smtClean="0"/>
              <a:t>acceleration</a:t>
            </a:r>
            <a:r>
              <a:rPr lang="en-US" sz="4400" dirty="0" smtClean="0"/>
              <a:t> occurs if the direction changes.</a:t>
            </a:r>
          </a:p>
        </p:txBody>
      </p:sp>
    </p:spTree>
    <p:extLst>
      <p:ext uri="{BB962C8B-B14F-4D97-AF65-F5344CB8AC3E}">
        <p14:creationId xmlns:p14="http://schemas.microsoft.com/office/powerpoint/2010/main" val="19567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0"/>
            <a:ext cx="4951413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Acceleration</a:t>
            </a:r>
            <a:r>
              <a:rPr lang="en-US" sz="4000" smtClean="0"/>
              <a:t>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991600" cy="6477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IF:</a:t>
            </a:r>
          </a:p>
          <a:p>
            <a:pPr eaLnBrk="1" hangingPunct="1">
              <a:defRPr/>
            </a:pPr>
            <a:r>
              <a:rPr lang="en-US" sz="4000" dirty="0" smtClean="0"/>
              <a:t>an object travels in a straight line acceleration is just the rate of change of </a:t>
            </a:r>
            <a:r>
              <a:rPr lang="en-US" sz="4000" u="sng" dirty="0" smtClean="0"/>
              <a:t>speed</a:t>
            </a:r>
            <a:r>
              <a:rPr lang="en-US" sz="4000" dirty="0" smtClean="0"/>
              <a:t>.</a:t>
            </a:r>
          </a:p>
          <a:p>
            <a:pPr eaLnBrk="1" hangingPunct="1">
              <a:defRPr/>
            </a:pPr>
            <a:r>
              <a:rPr lang="en-US" sz="4000" dirty="0" smtClean="0"/>
              <a:t>the acceleration is in the</a:t>
            </a:r>
            <a:r>
              <a:rPr lang="en-US" sz="4000" b="1" dirty="0" smtClean="0"/>
              <a:t> same direction </a:t>
            </a:r>
            <a:r>
              <a:rPr lang="en-US" sz="4000" dirty="0" smtClean="0"/>
              <a:t>as the velocity (change of direction) then the object </a:t>
            </a:r>
            <a:r>
              <a:rPr lang="en-US" sz="4000" u="sng" dirty="0" smtClean="0"/>
              <a:t>speeds up.</a:t>
            </a:r>
          </a:p>
          <a:p>
            <a:pPr eaLnBrk="1" hangingPunct="1">
              <a:defRPr/>
            </a:pPr>
            <a:r>
              <a:rPr lang="en-US" sz="4000" dirty="0" smtClean="0"/>
              <a:t>the acceleration is in the </a:t>
            </a:r>
            <a:r>
              <a:rPr lang="en-US" sz="4000" b="1" dirty="0" smtClean="0"/>
              <a:t>opposite direction </a:t>
            </a:r>
            <a:r>
              <a:rPr lang="en-US" sz="4000" dirty="0" smtClean="0"/>
              <a:t>from velocity then the object </a:t>
            </a:r>
            <a:r>
              <a:rPr lang="en-US" sz="4000" u="sng" dirty="0" smtClean="0"/>
              <a:t>slows down</a:t>
            </a:r>
            <a:r>
              <a:rPr lang="en-US" sz="4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1440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smtClean="0"/>
              <a:t>To calculate average acceleration, divide the change in velocity by the time interval.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	</a:t>
            </a:r>
            <a:r>
              <a:rPr lang="en-US" u="sng" smtClean="0"/>
              <a:t>vf  -  vi </a:t>
            </a:r>
            <a:r>
              <a:rPr lang="en-US" smtClean="0"/>
              <a:t>          </a:t>
            </a:r>
            <a:r>
              <a:rPr lang="en-US" u="sng" smtClean="0"/>
              <a:t>∆ v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   a =        t          =      t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Where: 	a  = average acceleration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	vf  = final velocity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	vi  = initial (starting) velocity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	t  = time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			∆ = a greek symbol for delta 					(change)	and it stands for 				“change in”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         ∆ v = change in velocity</a:t>
            </a:r>
          </a:p>
        </p:txBody>
      </p: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6788816" y="1608931"/>
            <a:ext cx="2260600" cy="1890712"/>
            <a:chOff x="513" y="3033"/>
            <a:chExt cx="1424" cy="1191"/>
          </a:xfrm>
        </p:grpSpPr>
        <p:grpSp>
          <p:nvGrpSpPr>
            <p:cNvPr id="4" name="Group 1034"/>
            <p:cNvGrpSpPr>
              <a:grpSpLocks/>
            </p:cNvGrpSpPr>
            <p:nvPr/>
          </p:nvGrpSpPr>
          <p:grpSpPr bwMode="auto">
            <a:xfrm>
              <a:off x="513" y="3033"/>
              <a:ext cx="1424" cy="1191"/>
              <a:chOff x="2688" y="2640"/>
              <a:chExt cx="1728" cy="1584"/>
            </a:xfrm>
          </p:grpSpPr>
          <p:sp>
            <p:nvSpPr>
              <p:cNvPr id="8" name="AutoShape 1035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1036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1037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Rectangle 1038"/>
            <p:cNvSpPr>
              <a:spLocks noChangeArrowheads="1"/>
            </p:cNvSpPr>
            <p:nvPr/>
          </p:nvSpPr>
          <p:spPr bwMode="auto">
            <a:xfrm>
              <a:off x="813" y="3689"/>
              <a:ext cx="30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4800" b="1" i="1">
                  <a:solidFill>
                    <a:srgbClr val="000B10"/>
                  </a:solidFill>
                </a:rPr>
                <a:t>a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6" name="Rectangle 1039"/>
            <p:cNvSpPr>
              <a:spLocks noChangeArrowheads="1"/>
            </p:cNvSpPr>
            <p:nvPr/>
          </p:nvSpPr>
          <p:spPr bwMode="auto">
            <a:xfrm>
              <a:off x="947" y="3310"/>
              <a:ext cx="589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kumimoji="0" lang="en-US" sz="2800" b="1" i="1" dirty="0" err="1">
                  <a:solidFill>
                    <a:srgbClr val="000B10"/>
                  </a:solidFill>
                </a:rPr>
                <a:t>v</a:t>
              </a:r>
              <a:r>
                <a:rPr kumimoji="0" lang="en-US" sz="2800" b="1" i="1" baseline="-25000" dirty="0" err="1">
                  <a:solidFill>
                    <a:srgbClr val="000B10"/>
                  </a:solidFill>
                </a:rPr>
                <a:t>f</a:t>
              </a:r>
              <a:r>
                <a:rPr kumimoji="0" lang="en-US" sz="2800" b="1" i="1" baseline="-25000" dirty="0">
                  <a:solidFill>
                    <a:srgbClr val="000B10"/>
                  </a:solidFill>
                </a:rPr>
                <a:t> </a:t>
              </a:r>
              <a:r>
                <a:rPr kumimoji="0" lang="en-US" sz="2800" b="1" i="1" dirty="0">
                  <a:solidFill>
                    <a:srgbClr val="000B10"/>
                  </a:solidFill>
                </a:rPr>
                <a:t>- v</a:t>
              </a:r>
              <a:r>
                <a:rPr kumimoji="0" lang="en-US" sz="2800" b="1" i="1" baseline="-25000" dirty="0">
                  <a:solidFill>
                    <a:srgbClr val="000B10"/>
                  </a:solidFill>
                </a:rPr>
                <a:t>i</a:t>
              </a:r>
            </a:p>
            <a:p>
              <a:endParaRPr kumimoji="0" lang="en-US" sz="4800" b="1" dirty="0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7" name="Rectangle 1040"/>
            <p:cNvSpPr>
              <a:spLocks noChangeArrowheads="1"/>
            </p:cNvSpPr>
            <p:nvPr/>
          </p:nvSpPr>
          <p:spPr bwMode="auto">
            <a:xfrm>
              <a:off x="1304" y="3635"/>
              <a:ext cx="2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5400" b="1" i="1">
                  <a:solidFill>
                    <a:srgbClr val="000B10"/>
                  </a:solidFill>
                </a:rPr>
                <a:t>t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5564187" cy="109855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/>
              <a:t>Acceleration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1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686800" cy="50292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dirty="0" smtClean="0"/>
                  <a:t>The change in velocity over time.</a:t>
                </a:r>
              </a:p>
              <a:p>
                <a:pPr eaLnBrk="1" hangingPunct="1">
                  <a:defRPr/>
                </a:pPr>
                <a:r>
                  <a:rPr lang="en-US" sz="3200" dirty="0" smtClean="0">
                    <a:solidFill>
                      <a:schemeClr val="tx1">
                        <a:lumMod val="10000"/>
                      </a:schemeClr>
                    </a:solidFill>
                  </a:rPr>
                  <a:t>Or the change </a:t>
                </a:r>
                <a:r>
                  <a:rPr lang="en-US" sz="3200" dirty="0">
                    <a:solidFill>
                      <a:schemeClr val="tx1">
                        <a:lumMod val="10000"/>
                      </a:schemeClr>
                    </a:solidFill>
                  </a:rPr>
                  <a:t>in speed </a:t>
                </a:r>
                <a:r>
                  <a:rPr lang="en-US" sz="3200" u="sng" dirty="0">
                    <a:solidFill>
                      <a:schemeClr val="tx1">
                        <a:lumMod val="10000"/>
                      </a:schemeClr>
                    </a:solidFill>
                  </a:rPr>
                  <a:t>or</a:t>
                </a:r>
                <a:r>
                  <a:rPr lang="en-US" sz="3200" dirty="0">
                    <a:solidFill>
                      <a:schemeClr val="tx1">
                        <a:lumMod val="10000"/>
                      </a:schemeClr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>
                        <a:lumMod val="10000"/>
                      </a:schemeClr>
                    </a:solidFill>
                  </a:rPr>
                  <a:t>direction</a:t>
                </a:r>
              </a:p>
              <a:p>
                <a:pPr lvl="1">
                  <a:defRPr/>
                </a:pPr>
                <a:endParaRPr lang="en-US" sz="3200" dirty="0">
                  <a:solidFill>
                    <a:schemeClr val="tx1">
                      <a:lumMod val="10000"/>
                    </a:schemeClr>
                  </a:solidFill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𝐴𝑐𝑐𝑒𝑙𝑒𝑟𝑎𝑡𝑖𝑜𝑛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𝑓𝑖𝑛𝑎𝑙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𝑣𝑒𝑙𝑜𝑐𝑖𝑡𝑦</m:t>
                        </m:r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</a:rPr>
                          <m:t>𝑖𝑛𝑖𝑡𝑎𝑙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𝑣𝑒𝑙𝑜𝑐𝑖𝑡𝑦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𝑡𝑖𝑚𝑒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686800" cy="5029200"/>
              </a:xfrm>
              <a:blipFill rotWithShape="1">
                <a:blip r:embed="rId2"/>
                <a:stretch>
                  <a:fillRect l="-1544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4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228600"/>
            <a:ext cx="1600200" cy="151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Acceleration cont.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6248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dirty="0" smtClean="0"/>
              <a:t>If acceleration is </a:t>
            </a:r>
            <a:r>
              <a:rPr lang="en-US" sz="4400" b="1" dirty="0" smtClean="0"/>
              <a:t>small</a:t>
            </a:r>
            <a:r>
              <a:rPr lang="en-US" sz="4400" dirty="0" smtClean="0"/>
              <a:t> – speed change is </a:t>
            </a:r>
            <a:r>
              <a:rPr lang="en-US" sz="4400" u="sng" dirty="0" smtClean="0"/>
              <a:t>gradual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dirty="0" smtClean="0"/>
              <a:t>If acceleration is </a:t>
            </a:r>
            <a:r>
              <a:rPr lang="en-US" sz="4400" b="1" dirty="0" smtClean="0"/>
              <a:t>large</a:t>
            </a:r>
            <a:r>
              <a:rPr lang="en-US" sz="4400" dirty="0" smtClean="0"/>
              <a:t> – speed change is </a:t>
            </a:r>
            <a:r>
              <a:rPr lang="en-US" sz="4400" u="sng" dirty="0" smtClean="0"/>
              <a:t>rapid</a:t>
            </a:r>
            <a:r>
              <a:rPr lang="en-US" sz="4400" dirty="0" smtClean="0"/>
              <a:t>.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752600"/>
            <a:ext cx="2236788" cy="2347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572000"/>
            <a:ext cx="2514600" cy="195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Acceleration cont.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71628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 smtClean="0"/>
              <a:t>Positive</a:t>
            </a:r>
            <a:r>
              <a:rPr lang="en-US" sz="4400" dirty="0" smtClean="0"/>
              <a:t> acceleration = object is </a:t>
            </a:r>
            <a:r>
              <a:rPr lang="en-US" sz="4400" b="1" dirty="0" smtClean="0"/>
              <a:t>speeding up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400" b="1" dirty="0" smtClean="0"/>
              <a:t>Negative </a:t>
            </a:r>
            <a:r>
              <a:rPr lang="en-US" sz="4400" dirty="0" smtClean="0"/>
              <a:t>acceleration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/>
              <a:t>    object is </a:t>
            </a:r>
            <a:r>
              <a:rPr lang="en-US" sz="4400" u="sng" dirty="0" smtClean="0"/>
              <a:t>slowing down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438400"/>
            <a:ext cx="1143000" cy="1454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343400"/>
            <a:ext cx="1708150" cy="220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D. Calculations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54063" y="1117600"/>
            <a:ext cx="83899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buClr>
                <a:schemeClr val="accent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Your neighbor skates at a speed of 4 m/s.  You can skate 100 m in 20 s.  Who skates faster?</a:t>
            </a:r>
            <a:endParaRPr lang="en-US" sz="3400" u="sng" dirty="0">
              <a:solidFill>
                <a:schemeClr val="tx1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681288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2690813"/>
            <a:ext cx="3773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GIVEN:</a:t>
            </a:r>
          </a:p>
          <a:p>
            <a:pPr>
              <a:spcBef>
                <a:spcPct val="20000"/>
              </a:spcBef>
              <a:defRPr/>
            </a:pP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d = 100 m</a:t>
            </a:r>
          </a:p>
          <a:p>
            <a:pPr>
              <a:spcBef>
                <a:spcPct val="20000"/>
              </a:spcBef>
              <a:defRPr/>
            </a:pP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t = 20 s</a:t>
            </a:r>
          </a:p>
          <a:p>
            <a:pPr>
              <a:spcBef>
                <a:spcPct val="20000"/>
              </a:spcBef>
              <a:defRPr/>
            </a:pP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v = ?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778250" y="2690813"/>
            <a:ext cx="536575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WORK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v = d ÷ t</a:t>
            </a:r>
          </a:p>
          <a:p>
            <a:pPr>
              <a:spcBef>
                <a:spcPct val="60000"/>
              </a:spcBef>
              <a:defRPr/>
            </a:pP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v = (100 m) ÷ (20 s)</a:t>
            </a:r>
          </a:p>
          <a:p>
            <a:pPr>
              <a:spcBef>
                <a:spcPct val="60000"/>
              </a:spcBef>
              <a:defRPr/>
            </a:pPr>
            <a:r>
              <a:rPr lang="en-US" sz="3500" b="1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v = 5 m/s</a:t>
            </a:r>
          </a:p>
          <a:p>
            <a:pPr>
              <a:spcBef>
                <a:spcPct val="60000"/>
              </a:spcBef>
              <a:defRPr/>
            </a:pPr>
            <a:r>
              <a:rPr lang="en-US" sz="3500" b="1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You skate faster!</a:t>
            </a:r>
            <a:endParaRPr lang="en-US" sz="3500" dirty="0" smtClean="0">
              <a:solidFill>
                <a:schemeClr val="tx1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3786188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14388" y="4814888"/>
            <a:ext cx="2260600" cy="1890712"/>
            <a:chOff x="521" y="2901"/>
            <a:chExt cx="1424" cy="1191"/>
          </a:xfrm>
        </p:grpSpPr>
        <p:grpSp>
          <p:nvGrpSpPr>
            <p:cNvPr id="4107" name="Group 19"/>
            <p:cNvGrpSpPr>
              <a:grpSpLocks/>
            </p:cNvGrpSpPr>
            <p:nvPr/>
          </p:nvGrpSpPr>
          <p:grpSpPr bwMode="auto">
            <a:xfrm>
              <a:off x="521" y="2901"/>
              <a:ext cx="1424" cy="1191"/>
              <a:chOff x="2688" y="2640"/>
              <a:chExt cx="1728" cy="1584"/>
            </a:xfrm>
          </p:grpSpPr>
          <p:sp>
            <p:nvSpPr>
              <p:cNvPr id="4111" name="AutoShape 20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Line 21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Line 22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8" name="Rectangle 23"/>
            <p:cNvSpPr>
              <a:spLocks noChangeArrowheads="1"/>
            </p:cNvSpPr>
            <p:nvPr/>
          </p:nvSpPr>
          <p:spPr bwMode="auto">
            <a:xfrm>
              <a:off x="821" y="3557"/>
              <a:ext cx="28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4800" b="1" i="1">
                  <a:solidFill>
                    <a:srgbClr val="000B10"/>
                  </a:solidFill>
                </a:rPr>
                <a:t>v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4109" name="Rectangle 24"/>
            <p:cNvSpPr>
              <a:spLocks noChangeArrowheads="1"/>
            </p:cNvSpPr>
            <p:nvPr/>
          </p:nvSpPr>
          <p:spPr bwMode="auto">
            <a:xfrm>
              <a:off x="1053" y="3058"/>
              <a:ext cx="30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4800" b="1" i="1">
                  <a:solidFill>
                    <a:srgbClr val="000B10"/>
                  </a:solidFill>
                </a:rPr>
                <a:t>d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4110" name="Rectangle 25"/>
            <p:cNvSpPr>
              <a:spLocks noChangeArrowheads="1"/>
            </p:cNvSpPr>
            <p:nvPr/>
          </p:nvSpPr>
          <p:spPr bwMode="auto">
            <a:xfrm>
              <a:off x="1312" y="3503"/>
              <a:ext cx="2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5400" b="1" i="1">
                  <a:solidFill>
                    <a:srgbClr val="000B10"/>
                  </a:solidFill>
                </a:rPr>
                <a:t>t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</p:grp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1225550" y="5978525"/>
            <a:ext cx="622300" cy="620713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  <p:bldP spid="20486" grpId="0" build="p" autoUpdateAnimBg="0"/>
      <p:bldP spid="204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D. Calculations</a:t>
            </a:r>
          </a:p>
        </p:txBody>
      </p:sp>
      <p:sp>
        <p:nvSpPr>
          <p:cNvPr id="19459" name="Rectangle 1027"/>
          <p:cNvSpPr>
            <a:spLocks noChangeArrowheads="1"/>
          </p:cNvSpPr>
          <p:nvPr/>
        </p:nvSpPr>
        <p:spPr bwMode="auto">
          <a:xfrm>
            <a:off x="754063" y="1117600"/>
            <a:ext cx="83899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buClr>
                <a:schemeClr val="accent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A roller coaster starts down a hill at 10 m/s.  Three seconds later, its speed is 32 m/s.  What is the roller coaster’s acceleration?</a:t>
            </a:r>
            <a:endParaRPr lang="en-US" sz="3400" u="sng" dirty="0">
              <a:solidFill>
                <a:schemeClr val="tx1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5124" name="Rectangle 1028"/>
          <p:cNvSpPr>
            <a:spLocks noChangeArrowheads="1"/>
          </p:cNvSpPr>
          <p:nvPr/>
        </p:nvSpPr>
        <p:spPr bwMode="auto">
          <a:xfrm>
            <a:off x="0" y="2681288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1029"/>
          <p:cNvSpPr txBox="1">
            <a:spLocks noChangeArrowheads="1"/>
          </p:cNvSpPr>
          <p:nvPr/>
        </p:nvSpPr>
        <p:spPr bwMode="auto">
          <a:xfrm>
            <a:off x="0" y="2690813"/>
            <a:ext cx="3773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GIVEN:</a:t>
            </a:r>
          </a:p>
          <a:p>
            <a:pPr>
              <a:spcBef>
                <a:spcPct val="20000"/>
              </a:spcBef>
              <a:defRPr/>
            </a:pPr>
            <a:r>
              <a:rPr lang="en-US" sz="3500" b="1" i="1" dirty="0" smtClean="0">
                <a:solidFill>
                  <a:schemeClr val="tx1">
                    <a:lumMod val="10000"/>
                  </a:schemeClr>
                </a:solidFill>
              </a:rPr>
              <a:t>v</a:t>
            </a:r>
            <a:r>
              <a:rPr lang="en-US" sz="3500" b="1" i="1" baseline="-25000" dirty="0" smtClean="0">
                <a:solidFill>
                  <a:schemeClr val="tx1">
                    <a:lumMod val="10000"/>
                  </a:schemeClr>
                </a:solidFill>
              </a:rPr>
              <a:t>i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10 m/s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3 s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err="1" smtClean="0">
                <a:solidFill>
                  <a:schemeClr val="tx1">
                    <a:lumMod val="10000"/>
                  </a:schemeClr>
                </a:solidFill>
              </a:rPr>
              <a:t>v</a:t>
            </a:r>
            <a:r>
              <a:rPr lang="en-US" sz="3600" b="1" i="1" baseline="-25000" dirty="0" err="1" smtClean="0">
                <a:solidFill>
                  <a:schemeClr val="tx1">
                    <a:lumMod val="10000"/>
                  </a:schemeClr>
                </a:solidFill>
              </a:rPr>
              <a:t>f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32 m/s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?</a:t>
            </a:r>
          </a:p>
        </p:txBody>
      </p:sp>
      <p:sp>
        <p:nvSpPr>
          <p:cNvPr id="31750" name="Text Box 1030"/>
          <p:cNvSpPr txBox="1">
            <a:spLocks noChangeArrowheads="1"/>
          </p:cNvSpPr>
          <p:nvPr/>
        </p:nvSpPr>
        <p:spPr bwMode="auto">
          <a:xfrm>
            <a:off x="3778250" y="2690813"/>
            <a:ext cx="536575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WORK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(</a:t>
            </a:r>
            <a:r>
              <a:rPr lang="en-US" sz="3600" b="1" i="1" dirty="0" err="1" smtClean="0">
                <a:solidFill>
                  <a:schemeClr val="tx1">
                    <a:lumMod val="10000"/>
                  </a:schemeClr>
                </a:solidFill>
              </a:rPr>
              <a:t>v</a:t>
            </a:r>
            <a:r>
              <a:rPr lang="en-US" sz="3600" b="1" i="1" baseline="-25000" dirty="0" err="1" smtClean="0">
                <a:solidFill>
                  <a:schemeClr val="tx1">
                    <a:lumMod val="10000"/>
                  </a:schemeClr>
                </a:solidFill>
              </a:rPr>
              <a:t>f</a:t>
            </a:r>
            <a:r>
              <a:rPr lang="en-US" sz="3500" baseline="-250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- </a:t>
            </a:r>
            <a:r>
              <a:rPr lang="en-US" sz="3500" b="1" i="1" dirty="0" smtClean="0">
                <a:solidFill>
                  <a:schemeClr val="tx1">
                    <a:lumMod val="10000"/>
                  </a:schemeClr>
                </a:solidFill>
              </a:rPr>
              <a:t>v</a:t>
            </a:r>
            <a:r>
              <a:rPr lang="en-US" sz="3500" b="1" i="1" baseline="-25000" dirty="0" smtClean="0">
                <a:solidFill>
                  <a:schemeClr val="tx1">
                    <a:lumMod val="10000"/>
                  </a:schemeClr>
                </a:solidFill>
              </a:rPr>
              <a:t>i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) ÷ </a:t>
            </a: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</a:t>
            </a:r>
          </a:p>
          <a:p>
            <a:pPr>
              <a:spcBef>
                <a:spcPct val="60000"/>
              </a:spcBef>
              <a:defRPr/>
            </a:pP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(32m/s - 10m/s) ÷ (3s)</a:t>
            </a:r>
          </a:p>
          <a:p>
            <a:pPr>
              <a:spcBef>
                <a:spcPct val="60000"/>
              </a:spcBef>
              <a:defRPr/>
            </a:pP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22 m/s ÷ 3 s</a:t>
            </a:r>
          </a:p>
          <a:p>
            <a:pPr>
              <a:spcBef>
                <a:spcPct val="60000"/>
              </a:spcBef>
              <a:defRPr/>
            </a:pP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3500" b="1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= 7.3 m/s</a:t>
            </a:r>
            <a:r>
              <a:rPr lang="en-US" sz="3500" b="1" baseline="300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2</a:t>
            </a:r>
          </a:p>
        </p:txBody>
      </p:sp>
      <p:sp>
        <p:nvSpPr>
          <p:cNvPr id="5127" name="Line 1031"/>
          <p:cNvSpPr>
            <a:spLocks noChangeShapeType="1"/>
          </p:cNvSpPr>
          <p:nvPr/>
        </p:nvSpPr>
        <p:spPr bwMode="auto">
          <a:xfrm>
            <a:off x="3832803" y="2709862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1032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50"/>
          <p:cNvGrpSpPr>
            <a:grpSpLocks/>
          </p:cNvGrpSpPr>
          <p:nvPr/>
        </p:nvGrpSpPr>
        <p:grpSpPr bwMode="auto">
          <a:xfrm>
            <a:off x="1401763" y="4775200"/>
            <a:ext cx="2260600" cy="1890713"/>
            <a:chOff x="513" y="3033"/>
            <a:chExt cx="1424" cy="1191"/>
          </a:xfrm>
        </p:grpSpPr>
        <p:grpSp>
          <p:nvGrpSpPr>
            <p:cNvPr id="5131" name="Group 1043"/>
            <p:cNvGrpSpPr>
              <a:grpSpLocks/>
            </p:cNvGrpSpPr>
            <p:nvPr/>
          </p:nvGrpSpPr>
          <p:grpSpPr bwMode="auto">
            <a:xfrm>
              <a:off x="513" y="3033"/>
              <a:ext cx="1424" cy="1191"/>
              <a:chOff x="2688" y="2640"/>
              <a:chExt cx="1728" cy="1584"/>
            </a:xfrm>
          </p:grpSpPr>
          <p:sp>
            <p:nvSpPr>
              <p:cNvPr id="5135" name="AutoShape 1044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Line 1045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Line 1046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2" name="Rectangle 1047"/>
            <p:cNvSpPr>
              <a:spLocks noChangeArrowheads="1"/>
            </p:cNvSpPr>
            <p:nvPr/>
          </p:nvSpPr>
          <p:spPr bwMode="auto">
            <a:xfrm>
              <a:off x="813" y="3689"/>
              <a:ext cx="30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4800" b="1" i="1">
                  <a:solidFill>
                    <a:srgbClr val="000B10"/>
                  </a:solidFill>
                </a:rPr>
                <a:t>a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5133" name="Rectangle 1048"/>
            <p:cNvSpPr>
              <a:spLocks noChangeArrowheads="1"/>
            </p:cNvSpPr>
            <p:nvPr/>
          </p:nvSpPr>
          <p:spPr bwMode="auto">
            <a:xfrm>
              <a:off x="947" y="3310"/>
              <a:ext cx="589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kumimoji="0" lang="en-US" sz="2800" b="1" i="1" dirty="0" err="1">
                  <a:solidFill>
                    <a:srgbClr val="000B10"/>
                  </a:solidFill>
                </a:rPr>
                <a:t>v</a:t>
              </a:r>
              <a:r>
                <a:rPr kumimoji="0" lang="en-US" sz="2800" b="1" i="1" baseline="-25000" dirty="0" err="1">
                  <a:solidFill>
                    <a:srgbClr val="000B10"/>
                  </a:solidFill>
                </a:rPr>
                <a:t>f</a:t>
              </a:r>
              <a:r>
                <a:rPr kumimoji="0" lang="en-US" sz="2800" b="1" i="1" baseline="-25000" dirty="0">
                  <a:solidFill>
                    <a:srgbClr val="000B10"/>
                  </a:solidFill>
                </a:rPr>
                <a:t> </a:t>
              </a:r>
              <a:r>
                <a:rPr kumimoji="0" lang="en-US" sz="2800" b="1" i="1" dirty="0">
                  <a:solidFill>
                    <a:srgbClr val="000B10"/>
                  </a:solidFill>
                </a:rPr>
                <a:t>- v</a:t>
              </a:r>
              <a:r>
                <a:rPr kumimoji="0" lang="en-US" sz="2800" b="1" i="1" baseline="-25000" dirty="0">
                  <a:solidFill>
                    <a:srgbClr val="000B10"/>
                  </a:solidFill>
                </a:rPr>
                <a:t>i</a:t>
              </a:r>
            </a:p>
            <a:p>
              <a:endParaRPr kumimoji="0" lang="en-US" sz="4800" b="1" dirty="0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5134" name="Rectangle 1049"/>
            <p:cNvSpPr>
              <a:spLocks noChangeArrowheads="1"/>
            </p:cNvSpPr>
            <p:nvPr/>
          </p:nvSpPr>
          <p:spPr bwMode="auto">
            <a:xfrm>
              <a:off x="1304" y="3635"/>
              <a:ext cx="2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5400" b="1" i="1">
                  <a:solidFill>
                    <a:srgbClr val="000B10"/>
                  </a:solidFill>
                </a:rPr>
                <a:t>t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</p:grpSp>
      <p:sp>
        <p:nvSpPr>
          <p:cNvPr id="31779" name="AutoShape 1059"/>
          <p:cNvSpPr>
            <a:spLocks noChangeArrowheads="1"/>
          </p:cNvSpPr>
          <p:nvPr/>
        </p:nvSpPr>
        <p:spPr bwMode="auto">
          <a:xfrm>
            <a:off x="1798638" y="5964238"/>
            <a:ext cx="622300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/>
      <p:bldP spid="31750" grpId="0" build="p" autoUpdateAnimBg="0"/>
      <p:bldP spid="3177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D. Calculations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54063" y="1117600"/>
            <a:ext cx="83899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buClr>
                <a:schemeClr val="accent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Sound travels 330 m/s.  If a lightning bolt strikes the ground 1 km away from you, how long will it take for you to hear it?</a:t>
            </a:r>
            <a:endParaRPr lang="en-US" sz="3400" u="sng" dirty="0">
              <a:solidFill>
                <a:schemeClr val="tx1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681288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2690813"/>
            <a:ext cx="3773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GIVEN:</a:t>
            </a:r>
          </a:p>
          <a:p>
            <a:pPr>
              <a:spcBef>
                <a:spcPct val="20000"/>
              </a:spcBef>
              <a:defRPr/>
            </a:pP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v = 330 m/s</a:t>
            </a:r>
          </a:p>
          <a:p>
            <a:pPr>
              <a:spcBef>
                <a:spcPct val="20000"/>
              </a:spcBef>
              <a:defRPr/>
            </a:pP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d = 1km = 1000m</a:t>
            </a:r>
          </a:p>
          <a:p>
            <a:pPr>
              <a:spcBef>
                <a:spcPct val="20000"/>
              </a:spcBef>
              <a:defRPr/>
            </a:pP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t = ?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778250" y="2690813"/>
            <a:ext cx="536575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WORK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t = d ÷ v</a:t>
            </a:r>
          </a:p>
          <a:p>
            <a:pPr>
              <a:spcBef>
                <a:spcPct val="60000"/>
              </a:spcBef>
              <a:defRPr/>
            </a:pP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t = (1000 m) ÷ (330 m/s)</a:t>
            </a:r>
          </a:p>
          <a:p>
            <a:pPr>
              <a:spcBef>
                <a:spcPct val="60000"/>
              </a:spcBef>
              <a:defRPr/>
            </a:pPr>
            <a:r>
              <a:rPr lang="en-US" sz="3500" b="1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t = 3.03 s</a:t>
            </a:r>
          </a:p>
          <a:p>
            <a:pPr>
              <a:spcBef>
                <a:spcPct val="60000"/>
              </a:spcBef>
              <a:defRPr/>
            </a:pPr>
            <a:endParaRPr lang="en-US" sz="35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786188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4388" y="4814888"/>
            <a:ext cx="2260600" cy="1890712"/>
            <a:chOff x="521" y="2901"/>
            <a:chExt cx="1424" cy="1191"/>
          </a:xfrm>
        </p:grpSpPr>
        <p:grpSp>
          <p:nvGrpSpPr>
            <p:cNvPr id="6155" name="Group 10"/>
            <p:cNvGrpSpPr>
              <a:grpSpLocks/>
            </p:cNvGrpSpPr>
            <p:nvPr/>
          </p:nvGrpSpPr>
          <p:grpSpPr bwMode="auto">
            <a:xfrm>
              <a:off x="521" y="2901"/>
              <a:ext cx="1424" cy="1191"/>
              <a:chOff x="2688" y="2640"/>
              <a:chExt cx="1728" cy="1584"/>
            </a:xfrm>
          </p:grpSpPr>
          <p:sp>
            <p:nvSpPr>
              <p:cNvPr id="6159" name="AutoShape 11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" name="Line 12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1" name="Line 13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6" name="Rectangle 14"/>
            <p:cNvSpPr>
              <a:spLocks noChangeArrowheads="1"/>
            </p:cNvSpPr>
            <p:nvPr/>
          </p:nvSpPr>
          <p:spPr bwMode="auto">
            <a:xfrm>
              <a:off x="821" y="3557"/>
              <a:ext cx="286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4800" b="1" i="1">
                  <a:solidFill>
                    <a:srgbClr val="000B10"/>
                  </a:solidFill>
                </a:rPr>
                <a:t>v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6157" name="Rectangle 15"/>
            <p:cNvSpPr>
              <a:spLocks noChangeArrowheads="1"/>
            </p:cNvSpPr>
            <p:nvPr/>
          </p:nvSpPr>
          <p:spPr bwMode="auto">
            <a:xfrm>
              <a:off x="1053" y="3058"/>
              <a:ext cx="30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4800" b="1" i="1">
                  <a:solidFill>
                    <a:srgbClr val="000B10"/>
                  </a:solidFill>
                </a:rPr>
                <a:t>d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6158" name="Rectangle 16"/>
            <p:cNvSpPr>
              <a:spLocks noChangeArrowheads="1"/>
            </p:cNvSpPr>
            <p:nvPr/>
          </p:nvSpPr>
          <p:spPr bwMode="auto">
            <a:xfrm>
              <a:off x="1312" y="3503"/>
              <a:ext cx="2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5400" b="1" i="1">
                  <a:solidFill>
                    <a:srgbClr val="000B10"/>
                  </a:solidFill>
                </a:rPr>
                <a:t>t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</p:grp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2005013" y="5942013"/>
            <a:ext cx="622300" cy="620712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/>
      <p:bldP spid="22534" grpId="0" build="p" autoUpdateAnimBg="0"/>
      <p:bldP spid="225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u="sng" dirty="0" smtClean="0"/>
              <a:t>Displacement</a:t>
            </a:r>
            <a:r>
              <a:rPr lang="en-US" sz="6000" dirty="0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smtClean="0"/>
              <a:t>the distance an object has been moved from one position to another</a:t>
            </a:r>
            <a:r>
              <a:rPr lang="en-US" smtClean="0"/>
              <a:t> </a:t>
            </a:r>
          </a:p>
        </p:txBody>
      </p:sp>
      <p:pic>
        <p:nvPicPr>
          <p:cNvPr id="6148" name="Picture 5" descr="MCj00787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30388"/>
            <a:ext cx="46482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Calculations</a:t>
            </a:r>
          </a:p>
        </p:txBody>
      </p:sp>
      <p:sp>
        <p:nvSpPr>
          <p:cNvPr id="21507" name="Rectangle 1027"/>
          <p:cNvSpPr>
            <a:spLocks noChangeArrowheads="1"/>
          </p:cNvSpPr>
          <p:nvPr/>
        </p:nvSpPr>
        <p:spPr bwMode="auto">
          <a:xfrm>
            <a:off x="754063" y="1117600"/>
            <a:ext cx="814705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buClr>
                <a:schemeClr val="accent2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How long will it take a car traveling 30 m/s  to come to a stop if its acceleration is        -3 m/s</a:t>
            </a:r>
            <a:r>
              <a:rPr lang="en-US" sz="3200" baseline="300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2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?</a:t>
            </a:r>
            <a:endParaRPr lang="en-US" sz="3400" u="sng" dirty="0">
              <a:solidFill>
                <a:schemeClr val="tx1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7172" name="Rectangle 1028"/>
          <p:cNvSpPr>
            <a:spLocks noChangeArrowheads="1"/>
          </p:cNvSpPr>
          <p:nvPr/>
        </p:nvSpPr>
        <p:spPr bwMode="auto">
          <a:xfrm>
            <a:off x="0" y="2681288"/>
            <a:ext cx="9131300" cy="4143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0" y="2690813"/>
            <a:ext cx="37734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GIVEN: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?</a:t>
            </a:r>
            <a:r>
              <a:rPr lang="en-US" sz="3500" b="1" i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en-US" sz="3500" b="1" i="1" dirty="0" smtClean="0">
                <a:solidFill>
                  <a:schemeClr val="tx1">
                    <a:lumMod val="10000"/>
                  </a:schemeClr>
                </a:solidFill>
              </a:rPr>
              <a:t>v</a:t>
            </a:r>
            <a:r>
              <a:rPr lang="en-US" sz="3500" b="1" i="1" baseline="-25000" dirty="0" smtClean="0">
                <a:solidFill>
                  <a:schemeClr val="tx1">
                    <a:lumMod val="10000"/>
                  </a:schemeClr>
                </a:solidFill>
              </a:rPr>
              <a:t>i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30 m/s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err="1" smtClean="0">
                <a:solidFill>
                  <a:schemeClr val="tx1">
                    <a:lumMod val="10000"/>
                  </a:schemeClr>
                </a:solidFill>
              </a:rPr>
              <a:t>v</a:t>
            </a:r>
            <a:r>
              <a:rPr lang="en-US" sz="3600" b="1" i="1" baseline="-25000" dirty="0" err="1" smtClean="0">
                <a:solidFill>
                  <a:schemeClr val="tx1">
                    <a:lumMod val="10000"/>
                  </a:schemeClr>
                </a:solidFill>
              </a:rPr>
              <a:t>f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0 m/s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-3 m/s</a:t>
            </a:r>
            <a:r>
              <a:rPr lang="en-US" sz="3500" baseline="300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2</a:t>
            </a:r>
          </a:p>
        </p:txBody>
      </p:sp>
      <p:sp>
        <p:nvSpPr>
          <p:cNvPr id="32774" name="Text Box 1030"/>
          <p:cNvSpPr txBox="1">
            <a:spLocks noChangeArrowheads="1"/>
          </p:cNvSpPr>
          <p:nvPr/>
        </p:nvSpPr>
        <p:spPr bwMode="auto">
          <a:xfrm>
            <a:off x="3778250" y="2690813"/>
            <a:ext cx="536575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WORK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(</a:t>
            </a:r>
            <a:r>
              <a:rPr lang="en-US" sz="3500" b="1" i="1" dirty="0" err="1" smtClean="0">
                <a:solidFill>
                  <a:schemeClr val="tx1">
                    <a:lumMod val="10000"/>
                  </a:schemeClr>
                </a:solidFill>
              </a:rPr>
              <a:t>v</a:t>
            </a:r>
            <a:r>
              <a:rPr lang="en-US" sz="3500" b="1" i="1" baseline="-25000" dirty="0" err="1" smtClean="0">
                <a:solidFill>
                  <a:schemeClr val="tx1">
                    <a:lumMod val="10000"/>
                  </a:schemeClr>
                </a:solidFill>
              </a:rPr>
              <a:t>f</a:t>
            </a:r>
            <a:r>
              <a:rPr lang="en-US" sz="3500" baseline="-250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- </a:t>
            </a:r>
            <a:r>
              <a:rPr lang="en-US" sz="3500" b="1" i="1" dirty="0" smtClean="0">
                <a:solidFill>
                  <a:schemeClr val="tx1">
                    <a:lumMod val="10000"/>
                  </a:schemeClr>
                </a:solidFill>
              </a:rPr>
              <a:t>v</a:t>
            </a:r>
            <a:r>
              <a:rPr lang="en-US" sz="3500" b="1" i="1" baseline="-25000" dirty="0" smtClean="0">
                <a:solidFill>
                  <a:schemeClr val="tx1">
                    <a:lumMod val="10000"/>
                  </a:schemeClr>
                </a:solidFill>
              </a:rPr>
              <a:t>i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) ÷ </a:t>
            </a: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a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</a:t>
            </a:r>
          </a:p>
          <a:p>
            <a:pPr>
              <a:spcBef>
                <a:spcPct val="60000"/>
              </a:spcBef>
              <a:defRPr/>
            </a:pP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(0m/s-30m/s)÷(-3m/s</a:t>
            </a:r>
            <a:r>
              <a:rPr lang="en-US" sz="3500" baseline="300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2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)</a:t>
            </a:r>
          </a:p>
          <a:p>
            <a:pPr>
              <a:spcBef>
                <a:spcPct val="60000"/>
              </a:spcBef>
              <a:defRPr/>
            </a:pP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sz="35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-30 m/s ÷ -3m/s</a:t>
            </a:r>
            <a:r>
              <a:rPr lang="en-US" sz="3500" baseline="300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2</a:t>
            </a:r>
            <a:endParaRPr lang="en-US" sz="3500" dirty="0" smtClean="0">
              <a:solidFill>
                <a:schemeClr val="tx1">
                  <a:lumMod val="10000"/>
                </a:schemeClr>
              </a:solidFill>
              <a:latin typeface="Arial" charset="0"/>
            </a:endParaRPr>
          </a:p>
          <a:p>
            <a:pPr>
              <a:spcBef>
                <a:spcPct val="60000"/>
              </a:spcBef>
              <a:defRPr/>
            </a:pPr>
            <a:r>
              <a:rPr lang="en-US" sz="3600" b="1" i="1" dirty="0" smtClean="0">
                <a:solidFill>
                  <a:schemeClr val="tx1">
                    <a:lumMod val="10000"/>
                  </a:schemeClr>
                </a:solidFill>
              </a:rPr>
              <a:t>t</a:t>
            </a:r>
            <a:r>
              <a:rPr lang="en-US" sz="3500" b="1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= 10 s</a:t>
            </a:r>
            <a:endParaRPr lang="en-US" sz="3500" b="1" baseline="30000" dirty="0" smtClean="0">
              <a:solidFill>
                <a:schemeClr val="tx1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7175" name="Line 1031"/>
          <p:cNvSpPr>
            <a:spLocks noChangeShapeType="1"/>
          </p:cNvSpPr>
          <p:nvPr/>
        </p:nvSpPr>
        <p:spPr bwMode="auto">
          <a:xfrm>
            <a:off x="3786188" y="2681288"/>
            <a:ext cx="0" cy="413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1032"/>
          <p:cNvSpPr>
            <a:spLocks noChangeShapeType="1"/>
          </p:cNvSpPr>
          <p:nvPr/>
        </p:nvSpPr>
        <p:spPr bwMode="auto">
          <a:xfrm>
            <a:off x="0" y="3259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1649413" y="4826000"/>
            <a:ext cx="2260600" cy="1890713"/>
            <a:chOff x="513" y="3033"/>
            <a:chExt cx="1424" cy="1191"/>
          </a:xfrm>
        </p:grpSpPr>
        <p:grpSp>
          <p:nvGrpSpPr>
            <p:cNvPr id="7179" name="Group 1034"/>
            <p:cNvGrpSpPr>
              <a:grpSpLocks/>
            </p:cNvGrpSpPr>
            <p:nvPr/>
          </p:nvGrpSpPr>
          <p:grpSpPr bwMode="auto">
            <a:xfrm>
              <a:off x="513" y="3033"/>
              <a:ext cx="1424" cy="1191"/>
              <a:chOff x="2688" y="2640"/>
              <a:chExt cx="1728" cy="1584"/>
            </a:xfrm>
          </p:grpSpPr>
          <p:sp>
            <p:nvSpPr>
              <p:cNvPr id="7183" name="AutoShape 1035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1728" cy="158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381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4" name="Line 1036"/>
              <p:cNvSpPr>
                <a:spLocks noChangeShapeType="1"/>
              </p:cNvSpPr>
              <p:nvPr/>
            </p:nvSpPr>
            <p:spPr bwMode="auto">
              <a:xfrm flipV="1">
                <a:off x="3080" y="3500"/>
                <a:ext cx="932" cy="4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" name="Line 1037"/>
              <p:cNvSpPr>
                <a:spLocks noChangeShapeType="1"/>
              </p:cNvSpPr>
              <p:nvPr/>
            </p:nvSpPr>
            <p:spPr bwMode="auto">
              <a:xfrm>
                <a:off x="3552" y="3508"/>
                <a:ext cx="0" cy="712"/>
              </a:xfrm>
              <a:prstGeom prst="line">
                <a:avLst/>
              </a:prstGeom>
              <a:noFill/>
              <a:ln w="381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0" name="Rectangle 1038"/>
            <p:cNvSpPr>
              <a:spLocks noChangeArrowheads="1"/>
            </p:cNvSpPr>
            <p:nvPr/>
          </p:nvSpPr>
          <p:spPr bwMode="auto">
            <a:xfrm>
              <a:off x="813" y="3689"/>
              <a:ext cx="30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4800" b="1" i="1">
                  <a:solidFill>
                    <a:srgbClr val="000B10"/>
                  </a:solidFill>
                </a:rPr>
                <a:t>a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7181" name="Rectangle 1039"/>
            <p:cNvSpPr>
              <a:spLocks noChangeArrowheads="1"/>
            </p:cNvSpPr>
            <p:nvPr/>
          </p:nvSpPr>
          <p:spPr bwMode="auto">
            <a:xfrm>
              <a:off x="947" y="3310"/>
              <a:ext cx="589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kumimoji="0" lang="en-US" sz="2800" b="1" i="1">
                  <a:solidFill>
                    <a:srgbClr val="000B10"/>
                  </a:solidFill>
                </a:rPr>
                <a:t>v</a:t>
              </a:r>
              <a:r>
                <a:rPr kumimoji="0" lang="en-US" sz="2800" b="1" i="1" baseline="-25000">
                  <a:solidFill>
                    <a:srgbClr val="000B10"/>
                  </a:solidFill>
                </a:rPr>
                <a:t>f </a:t>
              </a:r>
              <a:r>
                <a:rPr kumimoji="0" lang="en-US" sz="2800" b="1" i="1">
                  <a:solidFill>
                    <a:srgbClr val="000B10"/>
                  </a:solidFill>
                </a:rPr>
                <a:t>- v</a:t>
              </a:r>
              <a:r>
                <a:rPr kumimoji="0" lang="en-US" sz="2800" b="1" i="1" baseline="-25000">
                  <a:solidFill>
                    <a:srgbClr val="000B10"/>
                  </a:solidFill>
                </a:rPr>
                <a:t>i</a:t>
              </a:r>
            </a:p>
            <a:p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  <p:sp>
          <p:nvSpPr>
            <p:cNvPr id="7182" name="Rectangle 1040"/>
            <p:cNvSpPr>
              <a:spLocks noChangeArrowheads="1"/>
            </p:cNvSpPr>
            <p:nvPr/>
          </p:nvSpPr>
          <p:spPr bwMode="auto">
            <a:xfrm>
              <a:off x="1304" y="3635"/>
              <a:ext cx="2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5400" b="1" i="1">
                  <a:solidFill>
                    <a:srgbClr val="000B10"/>
                  </a:solidFill>
                </a:rPr>
                <a:t>t</a:t>
              </a:r>
              <a:endParaRPr kumimoji="0" lang="en-US" sz="4800" b="1">
                <a:solidFill>
                  <a:srgbClr val="000B10"/>
                </a:solidFill>
                <a:latin typeface="Arial" charset="0"/>
              </a:endParaRPr>
            </a:p>
          </p:txBody>
        </p:sp>
      </p:grpSp>
      <p:sp>
        <p:nvSpPr>
          <p:cNvPr id="32785" name="AutoShape 1041"/>
          <p:cNvSpPr>
            <a:spLocks noChangeArrowheads="1"/>
          </p:cNvSpPr>
          <p:nvPr/>
        </p:nvSpPr>
        <p:spPr bwMode="auto">
          <a:xfrm>
            <a:off x="2843213" y="5978525"/>
            <a:ext cx="622300" cy="620713"/>
          </a:xfrm>
          <a:prstGeom prst="smileyFace">
            <a:avLst>
              <a:gd name="adj" fmla="val 4653"/>
            </a:avLst>
          </a:prstGeom>
          <a:solidFill>
            <a:schemeClr val="accent2"/>
          </a:solidFill>
          <a:ln w="28575" cap="sq">
            <a:solidFill>
              <a:srgbClr val="000B1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  <p:bldP spid="32774" grpId="0" build="p" autoUpdateAnimBg="0"/>
      <p:bldP spid="3278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228600"/>
            <a:ext cx="8385175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E. Graphing Motion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473575" y="1736725"/>
            <a:ext cx="4594225" cy="485298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6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solidFill>
                  <a:schemeClr val="tx1">
                    <a:lumMod val="10000"/>
                  </a:schemeClr>
                </a:solidFill>
              </a:rPr>
              <a:t>slope =</a:t>
            </a:r>
          </a:p>
          <a:p>
            <a:pPr eaLnBrk="1" fontAlgn="auto" hangingPunct="1">
              <a:spcBef>
                <a:spcPct val="6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solidFill>
                  <a:schemeClr val="tx1">
                    <a:lumMod val="10000"/>
                  </a:schemeClr>
                </a:solidFill>
              </a:rPr>
              <a:t>steeper slope =		</a:t>
            </a:r>
          </a:p>
          <a:p>
            <a:pPr eaLnBrk="1" fontAlgn="auto" hangingPunct="1">
              <a:spcBef>
                <a:spcPct val="6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solidFill>
                  <a:schemeClr val="tx1">
                    <a:lumMod val="10000"/>
                  </a:schemeClr>
                </a:solidFill>
              </a:rPr>
              <a:t>straight line =		</a:t>
            </a:r>
            <a:endParaRPr lang="en-US" sz="3400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fontAlgn="auto" hangingPunct="1">
              <a:spcBef>
                <a:spcPct val="6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400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fontAlgn="auto" hangingPunct="1">
              <a:spcBef>
                <a:spcPct val="6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solidFill>
                  <a:schemeClr val="tx1">
                    <a:lumMod val="10000"/>
                  </a:schemeClr>
                </a:solidFill>
              </a:rPr>
              <a:t>flat </a:t>
            </a:r>
            <a:r>
              <a:rPr lang="en-US" sz="3400" dirty="0" smtClean="0">
                <a:solidFill>
                  <a:schemeClr val="tx1">
                    <a:lumMod val="10000"/>
                  </a:schemeClr>
                </a:solidFill>
              </a:rPr>
              <a:t>line =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20750" y="1279525"/>
            <a:ext cx="3349625" cy="5318125"/>
            <a:chOff x="580" y="806"/>
            <a:chExt cx="2110" cy="3350"/>
          </a:xfrm>
        </p:grpSpPr>
        <p:pic>
          <p:nvPicPr>
            <p:cNvPr id="8201" name="Picture 11" descr="C:\My Documents\Christy's Stuff\Teaching Stuff\Media\Distance-Time Grap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1072"/>
              <a:ext cx="2110" cy="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6"/>
            <p:cNvSpPr txBox="1">
              <a:spLocks noChangeArrowheads="1"/>
            </p:cNvSpPr>
            <p:nvPr/>
          </p:nvSpPr>
          <p:spPr bwMode="auto">
            <a:xfrm>
              <a:off x="612" y="806"/>
              <a:ext cx="20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kumimoji="0" lang="en-US" sz="2400" b="1">
                  <a:solidFill>
                    <a:srgbClr val="FFFFFF"/>
                  </a:solidFill>
                  <a:latin typeface="Arial" charset="0"/>
                </a:rPr>
                <a:t>Distance-Time Graph</a:t>
              </a:r>
            </a:p>
          </p:txBody>
        </p:sp>
        <p:sp>
          <p:nvSpPr>
            <p:cNvPr id="8203" name="Text Box 8"/>
            <p:cNvSpPr txBox="1">
              <a:spLocks noChangeArrowheads="1"/>
            </p:cNvSpPr>
            <p:nvPr/>
          </p:nvSpPr>
          <p:spPr bwMode="auto">
            <a:xfrm>
              <a:off x="1961" y="1319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sz="2400">
                  <a:solidFill>
                    <a:srgbClr val="000000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8204" name="Text Box 9"/>
            <p:cNvSpPr txBox="1">
              <a:spLocks noChangeArrowheads="1"/>
            </p:cNvSpPr>
            <p:nvPr/>
          </p:nvSpPr>
          <p:spPr bwMode="auto">
            <a:xfrm>
              <a:off x="2103" y="2444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sz="2400">
                  <a:solidFill>
                    <a:srgbClr val="000000"/>
                  </a:solidFill>
                  <a:latin typeface="Arial Black" pitchFamily="34" charset="0"/>
                </a:rPr>
                <a:t>B</a:t>
              </a:r>
            </a:p>
          </p:txBody>
        </p:sp>
      </p:grp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559425" y="3086100"/>
            <a:ext cx="25860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kumimoji="0" lang="en-US" sz="34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faster speed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553075" y="4427538"/>
            <a:ext cx="31432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kumimoji="0" lang="en-US" sz="34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constant speed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706990" y="5981700"/>
            <a:ext cx="2098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kumimoji="0" lang="en-US" sz="34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no motion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211888" y="1738313"/>
            <a:ext cx="1495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kumimoji="0" lang="en-US" sz="34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 speed</a:t>
            </a:r>
          </a:p>
        </p:txBody>
      </p:sp>
    </p:spTree>
    <p:extLst>
      <p:ext uri="{BB962C8B-B14F-4D97-AF65-F5344CB8AC3E}">
        <p14:creationId xmlns:p14="http://schemas.microsoft.com/office/powerpoint/2010/main" val="29375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70" grpId="0" autoUpdateAnimBg="0"/>
      <p:bldP spid="19471" grpId="0" autoUpdateAnimBg="0"/>
      <p:bldP spid="19472" grpId="0" autoUpdateAnimBg="0"/>
      <p:bldP spid="1947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228600"/>
            <a:ext cx="8385175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E. Graphing Motion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362450" y="1671638"/>
            <a:ext cx="4781550" cy="49180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Who started out faster?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A (steeper slope)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Who had a constant speed?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Describe B from 10-20 min.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B stopped moving</a:t>
            </a:r>
          </a:p>
          <a:p>
            <a:pPr eaLnBrk="1" fontAlgn="auto" hangingPunct="1"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Find their average speeds.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A = (2400m) ÷ (30min)         A = 80 m/min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B = (1200m) ÷ (30min)      B = 40 m/min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0750" y="1279525"/>
            <a:ext cx="3349625" cy="5318125"/>
            <a:chOff x="580" y="806"/>
            <a:chExt cx="2110" cy="3350"/>
          </a:xfrm>
        </p:grpSpPr>
        <p:pic>
          <p:nvPicPr>
            <p:cNvPr id="9221" name="Picture 11" descr="C:\My Documents\Christy's Stuff\Teaching Stuff\Media\Distance-Time Grap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1072"/>
              <a:ext cx="2110" cy="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12"/>
            <p:cNvSpPr txBox="1">
              <a:spLocks noChangeArrowheads="1"/>
            </p:cNvSpPr>
            <p:nvPr/>
          </p:nvSpPr>
          <p:spPr bwMode="auto">
            <a:xfrm>
              <a:off x="612" y="806"/>
              <a:ext cx="20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kumimoji="0" lang="en-US" sz="2400" b="1">
                  <a:solidFill>
                    <a:srgbClr val="FFFFFF"/>
                  </a:solidFill>
                  <a:latin typeface="Arial" charset="0"/>
                </a:rPr>
                <a:t>Distance-Time Graph</a:t>
              </a:r>
            </a:p>
          </p:txBody>
        </p:sp>
        <p:sp>
          <p:nvSpPr>
            <p:cNvPr id="9223" name="Text Box 13"/>
            <p:cNvSpPr txBox="1">
              <a:spLocks noChangeArrowheads="1"/>
            </p:cNvSpPr>
            <p:nvPr/>
          </p:nvSpPr>
          <p:spPr bwMode="auto">
            <a:xfrm>
              <a:off x="1961" y="1319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sz="2400">
                  <a:solidFill>
                    <a:srgbClr val="000000"/>
                  </a:solidFill>
                  <a:latin typeface="Arial Black" pitchFamily="34" charset="0"/>
                </a:rPr>
                <a:t>A</a:t>
              </a:r>
            </a:p>
          </p:txBody>
        </p:sp>
        <p:sp>
          <p:nvSpPr>
            <p:cNvPr id="9224" name="Text Box 14"/>
            <p:cNvSpPr txBox="1">
              <a:spLocks noChangeArrowheads="1"/>
            </p:cNvSpPr>
            <p:nvPr/>
          </p:nvSpPr>
          <p:spPr bwMode="auto">
            <a:xfrm>
              <a:off x="2103" y="2444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sz="2400">
                  <a:solidFill>
                    <a:srgbClr val="000000"/>
                  </a:solidFill>
                  <a:latin typeface="Arial Black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0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28688" y="1354138"/>
            <a:ext cx="3810000" cy="5168900"/>
            <a:chOff x="585" y="853"/>
            <a:chExt cx="2400" cy="3256"/>
          </a:xfrm>
        </p:grpSpPr>
        <p:graphicFrame>
          <p:nvGraphicFramePr>
            <p:cNvPr id="10245" name="Object 3"/>
            <p:cNvGraphicFramePr>
              <a:graphicFrameLocks noChangeAspect="1"/>
            </p:cNvGraphicFramePr>
            <p:nvPr/>
          </p:nvGraphicFramePr>
          <p:xfrm>
            <a:off x="585" y="1213"/>
            <a:ext cx="2400" cy="2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Chart" r:id="rId3" imgW="3324533" imgH="4010387" progId="Excel.Chart.8">
                    <p:embed/>
                  </p:oleObj>
                </mc:Choice>
                <mc:Fallback>
                  <p:oleObj name="Chart" r:id="rId3" imgW="3324533" imgH="4010387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" y="1213"/>
                          <a:ext cx="2400" cy="2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762" y="853"/>
              <a:ext cx="20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kumimoji="0" lang="en-US" sz="2400" b="1">
                  <a:solidFill>
                    <a:srgbClr val="FFFFFF"/>
                  </a:solidFill>
                  <a:latin typeface="Arial" charset="0"/>
                </a:rPr>
                <a:t>Distance-Time Graph</a:t>
              </a:r>
            </a:p>
          </p:txBody>
        </p:sp>
      </p:grpSp>
      <p:sp>
        <p:nvSpPr>
          <p:cNvPr id="33805" name="Rectangle 13"/>
          <p:cNvSpPr>
            <a:spLocks noGrp="1" noChangeArrowheads="1"/>
          </p:cNvSpPr>
          <p:nvPr>
            <p:ph type="title"/>
          </p:nvPr>
        </p:nvSpPr>
        <p:spPr>
          <a:xfrm>
            <a:off x="758825" y="228600"/>
            <a:ext cx="8385175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E. Graphing Motion</a:t>
            </a:r>
          </a:p>
        </p:txBody>
      </p:sp>
      <p:sp>
        <p:nvSpPr>
          <p:cNvPr id="33806" name="Rectangle 14"/>
          <p:cNvSpPr>
            <a:spLocks noGrp="1" noChangeArrowheads="1"/>
          </p:cNvSpPr>
          <p:nvPr>
            <p:ph idx="1"/>
          </p:nvPr>
        </p:nvSpPr>
        <p:spPr>
          <a:xfrm>
            <a:off x="4821238" y="1939925"/>
            <a:ext cx="4246562" cy="4649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solidFill>
                  <a:schemeClr val="tx1">
                    <a:lumMod val="10000"/>
                  </a:schemeClr>
                </a:solidFill>
              </a:rPr>
              <a:t>Acceleration is indicated by a curve on a Distance-Time graph.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400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solidFill>
                  <a:schemeClr val="tx1">
                    <a:lumMod val="10000"/>
                  </a:schemeClr>
                </a:solidFill>
              </a:rPr>
              <a:t>Changing slope = changing velocity</a:t>
            </a:r>
          </a:p>
        </p:txBody>
      </p:sp>
    </p:spTree>
    <p:extLst>
      <p:ext uri="{BB962C8B-B14F-4D97-AF65-F5344CB8AC3E}">
        <p14:creationId xmlns:p14="http://schemas.microsoft.com/office/powerpoint/2010/main" val="42302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372475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E. Graphing Motion</a:t>
            </a:r>
          </a:p>
        </p:txBody>
      </p:sp>
      <p:sp>
        <p:nvSpPr>
          <p:cNvPr id="35850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4760913" y="1914525"/>
            <a:ext cx="4383087" cy="4649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solidFill>
                  <a:schemeClr val="tx1">
                    <a:lumMod val="10000"/>
                  </a:schemeClr>
                </a:solidFill>
              </a:rPr>
              <a:t>slope =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3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3400" dirty="0" smtClean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solidFill>
                  <a:schemeClr val="tx1">
                    <a:lumMod val="10000"/>
                  </a:schemeClr>
                </a:solidFill>
              </a:rPr>
              <a:t>straight line =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400" dirty="0" smtClean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 smtClean="0">
                <a:solidFill>
                  <a:schemeClr val="tx1">
                    <a:lumMod val="10000"/>
                  </a:schemeClr>
                </a:solidFill>
              </a:rPr>
              <a:t>flat line =</a:t>
            </a:r>
          </a:p>
        </p:txBody>
      </p: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915988" y="1331913"/>
            <a:ext cx="3698875" cy="5284787"/>
            <a:chOff x="725" y="910"/>
            <a:chExt cx="2330" cy="3329"/>
          </a:xfrm>
        </p:grpSpPr>
        <p:graphicFrame>
          <p:nvGraphicFramePr>
            <p:cNvPr id="11272" name="Object 7"/>
            <p:cNvGraphicFramePr>
              <a:graphicFrameLocks noChangeAspect="1"/>
            </p:cNvGraphicFramePr>
            <p:nvPr/>
          </p:nvGraphicFramePr>
          <p:xfrm>
            <a:off x="725" y="1239"/>
            <a:ext cx="2330" cy="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Chart" r:id="rId3" imgW="3648569" imgH="4839203" progId="Excel.Chart.8">
                    <p:embed/>
                  </p:oleObj>
                </mc:Choice>
                <mc:Fallback>
                  <p:oleObj name="Chart" r:id="rId3" imgW="3648569" imgH="4839203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" y="1239"/>
                          <a:ext cx="2330" cy="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3" name="Rectangle 8"/>
            <p:cNvSpPr>
              <a:spLocks noChangeArrowheads="1"/>
            </p:cNvSpPr>
            <p:nvPr/>
          </p:nvSpPr>
          <p:spPr bwMode="auto">
            <a:xfrm>
              <a:off x="979" y="910"/>
              <a:ext cx="18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2400" b="1">
                  <a:solidFill>
                    <a:srgbClr val="FFFFFF"/>
                  </a:solidFill>
                  <a:latin typeface="Arial" charset="0"/>
                </a:rPr>
                <a:t>Speed-Time Graph</a:t>
              </a:r>
            </a:p>
          </p:txBody>
        </p:sp>
      </p:grp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684713" y="1935163"/>
            <a:ext cx="438308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34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			acceleration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+ </a:t>
            </a:r>
            <a:r>
              <a:rPr lang="en-US" sz="34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= speeds up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400" dirty="0" smtClean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- </a:t>
            </a:r>
            <a:r>
              <a:rPr lang="en-US" sz="34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= slows down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4684713" y="4481513"/>
            <a:ext cx="438308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3400" dirty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en-US" sz="34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constant </a:t>
            </a:r>
            <a:r>
              <a:rPr lang="en-US" sz="3400" dirty="0" err="1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accel</a:t>
            </a:r>
            <a:r>
              <a:rPr lang="en-US" sz="34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4684713" y="5248275"/>
            <a:ext cx="4383087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US" sz="34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			   no </a:t>
            </a:r>
            <a:r>
              <a:rPr lang="en-US" sz="3400" dirty="0" err="1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accel</a:t>
            </a:r>
            <a:r>
              <a:rPr lang="en-US" sz="3400" dirty="0">
                <a:solidFill>
                  <a:schemeClr val="tx1">
                    <a:lumMod val="10000"/>
                  </a:schemeClr>
                </a:solidFill>
                <a:latin typeface="Arial" charset="0"/>
              </a:rPr>
              <a:t>. (constant velocity)</a:t>
            </a:r>
          </a:p>
        </p:txBody>
      </p:sp>
    </p:spTree>
    <p:extLst>
      <p:ext uri="{BB962C8B-B14F-4D97-AF65-F5344CB8AC3E}">
        <p14:creationId xmlns:p14="http://schemas.microsoft.com/office/powerpoint/2010/main" val="27355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utoUpdateAnimBg="0"/>
      <p:bldP spid="35851" grpId="0" build="p" bldLvl="2" autoUpdateAnimBg="0"/>
      <p:bldP spid="35852" grpId="0" build="p" bldLvl="2" autoUpdateAnimBg="0"/>
      <p:bldP spid="35853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228600"/>
            <a:ext cx="8372475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E. Graphing Motion</a:t>
            </a:r>
          </a:p>
        </p:txBody>
      </p:sp>
      <p:sp>
        <p:nvSpPr>
          <p:cNvPr id="122891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779963" y="1671638"/>
            <a:ext cx="4364037" cy="4918075"/>
          </a:xfrm>
        </p:spPr>
        <p:txBody>
          <a:bodyPr rtlCol="0">
            <a:normAutofit/>
          </a:bodyPr>
          <a:lstStyle/>
          <a:p>
            <a:pPr marL="339725" indent="-339725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Specify the time period when the object was...</a:t>
            </a:r>
          </a:p>
          <a:p>
            <a:pPr marL="339725" indent="-3397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slowing down</a:t>
            </a:r>
          </a:p>
          <a:p>
            <a:pPr marL="739775"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5 to 10 seconds</a:t>
            </a:r>
          </a:p>
          <a:p>
            <a:pPr marL="339725" indent="-3397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speeding up</a:t>
            </a:r>
          </a:p>
          <a:p>
            <a:pPr marL="739775"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0 to 3 seconds</a:t>
            </a:r>
          </a:p>
          <a:p>
            <a:pPr marL="339725" indent="-339725" eaLnBrk="1" fontAlgn="auto" hangingPunct="1"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moving at a constant speed</a:t>
            </a:r>
          </a:p>
          <a:p>
            <a:pPr marL="739775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3 to 5 seconds</a:t>
            </a:r>
          </a:p>
          <a:p>
            <a:pPr marL="339725" indent="-3397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not moving</a:t>
            </a:r>
          </a:p>
          <a:p>
            <a:pPr marL="739775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chemeClr val="tx1">
                    <a:lumMod val="10000"/>
                  </a:schemeClr>
                </a:solidFill>
              </a:rPr>
              <a:t>0 &amp; 10 seconds</a:t>
            </a: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915988" y="1331913"/>
            <a:ext cx="3698875" cy="5284787"/>
            <a:chOff x="725" y="910"/>
            <a:chExt cx="2330" cy="3329"/>
          </a:xfrm>
        </p:grpSpPr>
        <p:graphicFrame>
          <p:nvGraphicFramePr>
            <p:cNvPr id="12293" name="Object 4"/>
            <p:cNvGraphicFramePr>
              <a:graphicFrameLocks noChangeAspect="1"/>
            </p:cNvGraphicFramePr>
            <p:nvPr/>
          </p:nvGraphicFramePr>
          <p:xfrm>
            <a:off x="725" y="1239"/>
            <a:ext cx="2330" cy="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Chart" r:id="rId3" imgW="3648569" imgH="4839203" progId="Excel.Chart.8">
                    <p:embed/>
                  </p:oleObj>
                </mc:Choice>
                <mc:Fallback>
                  <p:oleObj name="Chart" r:id="rId3" imgW="3648569" imgH="4839203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" y="1239"/>
                          <a:ext cx="2330" cy="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979" y="910"/>
              <a:ext cx="18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sz="2400" b="1">
                  <a:solidFill>
                    <a:srgbClr val="FFFFFF"/>
                  </a:solidFill>
                  <a:latin typeface="Arial" charset="0"/>
                </a:rPr>
                <a:t>Speed-Time 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3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1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6868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/>
              <a:t>one car travels from one town to another that is </a:t>
            </a:r>
            <a:r>
              <a:rPr lang="en-US" sz="4400" u="sng" dirty="0" smtClean="0"/>
              <a:t>20 km </a:t>
            </a:r>
            <a:r>
              <a:rPr lang="en-US" sz="4400" dirty="0" smtClean="0"/>
              <a:t>to the east.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X→→→→→→→→→→→→→→→→→ 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				</a:t>
            </a:r>
            <a:r>
              <a:rPr lang="en-US" sz="4400" dirty="0" smtClean="0"/>
              <a:t>20 km</a:t>
            </a:r>
          </a:p>
        </p:txBody>
      </p:sp>
    </p:spTree>
    <p:extLst>
      <p:ext uri="{BB962C8B-B14F-4D97-AF65-F5344CB8AC3E}">
        <p14:creationId xmlns:p14="http://schemas.microsoft.com/office/powerpoint/2010/main" val="12962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82000" cy="5668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/>
              <a:t>another car travels around a track for </a:t>
            </a:r>
            <a:r>
              <a:rPr lang="en-US" sz="4400" u="sng" dirty="0" smtClean="0"/>
              <a:t>20 km </a:t>
            </a:r>
            <a:r>
              <a:rPr lang="en-US" sz="4400" dirty="0" smtClean="0"/>
              <a:t>and ends up at the starting point.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   X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8195" name="Oval 4"/>
          <p:cNvSpPr>
            <a:spLocks noChangeArrowheads="1"/>
          </p:cNvSpPr>
          <p:nvPr/>
        </p:nvSpPr>
        <p:spPr bwMode="auto">
          <a:xfrm>
            <a:off x="990600" y="3124200"/>
            <a:ext cx="7162800" cy="2895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/>
              <a:t>Both cars traveled a </a:t>
            </a:r>
            <a:r>
              <a:rPr lang="en-US" sz="4400" u="sng" dirty="0" smtClean="0"/>
              <a:t>distance</a:t>
            </a:r>
            <a:r>
              <a:rPr lang="en-US" sz="4400" dirty="0" smtClean="0"/>
              <a:t> of 20 km but the first car’s </a:t>
            </a:r>
            <a:r>
              <a:rPr lang="en-US" sz="4400" i="1" dirty="0" smtClean="0"/>
              <a:t>displacement</a:t>
            </a:r>
            <a:r>
              <a:rPr lang="en-US" sz="4400" dirty="0" smtClean="0"/>
              <a:t> is </a:t>
            </a:r>
            <a:r>
              <a:rPr lang="en-US" sz="4400" u="sng" dirty="0" smtClean="0"/>
              <a:t>20 km </a:t>
            </a:r>
            <a:r>
              <a:rPr lang="en-US" sz="4400" dirty="0" smtClean="0"/>
              <a:t>east while the second car’s </a:t>
            </a:r>
            <a:r>
              <a:rPr lang="en-US" sz="4400" i="1" dirty="0" smtClean="0"/>
              <a:t>displacement</a:t>
            </a:r>
            <a:r>
              <a:rPr lang="en-US" sz="4400" dirty="0" smtClean="0"/>
              <a:t> is </a:t>
            </a:r>
            <a:r>
              <a:rPr lang="en-US" sz="4400" u="sng" dirty="0" smtClean="0"/>
              <a:t>0 km</a:t>
            </a:r>
            <a:r>
              <a:rPr lang="en-US" sz="4400" dirty="0" smtClean="0"/>
              <a:t> because it ended up where it started from.</a:t>
            </a:r>
          </a:p>
        </p:txBody>
      </p:sp>
    </p:spTree>
    <p:extLst>
      <p:ext uri="{BB962C8B-B14F-4D97-AF65-F5344CB8AC3E}">
        <p14:creationId xmlns:p14="http://schemas.microsoft.com/office/powerpoint/2010/main" val="20213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of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dirty="0"/>
              <a:t>To describe motion accurately and completely, a frame of reference is necessary.</a:t>
            </a:r>
          </a:p>
          <a:p>
            <a:pPr lvl="0"/>
            <a:r>
              <a:rPr lang="en-US" u="sng" dirty="0"/>
              <a:t>Frame of reference</a:t>
            </a:r>
            <a:r>
              <a:rPr lang="en-US" dirty="0"/>
              <a:t> is a system of objects that are not moving with respect to one another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smtClean="0"/>
              <a:t>If you are standing beside the tree on the left what is moving?</a:t>
            </a:r>
          </a:p>
          <a:p>
            <a:r>
              <a:rPr lang="en-US" dirty="0" smtClean="0"/>
              <a:t>If you are on the train what is moving?</a:t>
            </a:r>
          </a:p>
          <a:p>
            <a:r>
              <a:rPr lang="en-US" dirty="0" smtClean="0"/>
              <a:t>If you are riding down the road on a buss is your friend moving beside you?</a:t>
            </a:r>
          </a:p>
          <a:p>
            <a:r>
              <a:rPr lang="en-US" dirty="0" smtClean="0"/>
              <a:t>Are the road signs moving?</a:t>
            </a:r>
          </a:p>
          <a:p>
            <a:endParaRPr lang="en-US" dirty="0"/>
          </a:p>
        </p:txBody>
      </p:sp>
      <p:pic>
        <p:nvPicPr>
          <p:cNvPr id="1025" name="Picture 1" descr="http://www.schoolphysics.co.uk/age16-19/Relativity/text/Special_relativity/images/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2461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00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1488</Words>
  <Application>Microsoft Office PowerPoint</Application>
  <PresentationFormat>On-screen Show (4:3)</PresentationFormat>
  <Paragraphs>291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Microsoft Excel Chart</vt:lpstr>
      <vt:lpstr>P. Sci.</vt:lpstr>
      <vt:lpstr>Motion</vt:lpstr>
      <vt:lpstr>Distance </vt:lpstr>
      <vt:lpstr>Displacement </vt:lpstr>
      <vt:lpstr>Example</vt:lpstr>
      <vt:lpstr>PowerPoint Presentation</vt:lpstr>
      <vt:lpstr>PowerPoint Presentation</vt:lpstr>
      <vt:lpstr>Frame of reference</vt:lpstr>
      <vt:lpstr>PowerPoint Presentation</vt:lpstr>
      <vt:lpstr>PowerPoint Presentation</vt:lpstr>
      <vt:lpstr>Displacement vs. Distance</vt:lpstr>
      <vt:lpstr>PowerPoint Presentation</vt:lpstr>
      <vt:lpstr>Speed </vt:lpstr>
      <vt:lpstr>PowerPoint Presentation</vt:lpstr>
      <vt:lpstr>Kinds of Speed </vt:lpstr>
      <vt:lpstr>PowerPoint Presentation</vt:lpstr>
      <vt:lpstr>PowerPoint Presentation</vt:lpstr>
      <vt:lpstr>Formula for speed:</vt:lpstr>
      <vt:lpstr>Velocity </vt:lpstr>
      <vt:lpstr>Formula for velocity: </vt:lpstr>
      <vt:lpstr>Terminal velocity </vt:lpstr>
      <vt:lpstr>Magic Triangle with units</vt:lpstr>
      <vt:lpstr>Velocity and speed</vt:lpstr>
      <vt:lpstr>Velocity and speed</vt:lpstr>
      <vt:lpstr>Velocity and Speed</vt:lpstr>
      <vt:lpstr>Velocity and Speed</vt:lpstr>
      <vt:lpstr>Graphing Speed</vt:lpstr>
      <vt:lpstr>PowerPoint Presentation</vt:lpstr>
      <vt:lpstr>PowerPoint Presentation</vt:lpstr>
      <vt:lpstr>Acceleration </vt:lpstr>
      <vt:lpstr>Acceleration </vt:lpstr>
      <vt:lpstr>Acceleration (cont.)</vt:lpstr>
      <vt:lpstr>PowerPoint Presentation</vt:lpstr>
      <vt:lpstr>Acceleration</vt:lpstr>
      <vt:lpstr>Acceleration cont.</vt:lpstr>
      <vt:lpstr>Acceleration cont.</vt:lpstr>
      <vt:lpstr>D. Calculations</vt:lpstr>
      <vt:lpstr>D. Calculations</vt:lpstr>
      <vt:lpstr>D. Calculations</vt:lpstr>
      <vt:lpstr>D. Calculations</vt:lpstr>
      <vt:lpstr>E. Graphing Motion</vt:lpstr>
      <vt:lpstr>E. Graphing Motion</vt:lpstr>
      <vt:lpstr>E. Graphing Motion</vt:lpstr>
      <vt:lpstr>E. Graphing Motion</vt:lpstr>
      <vt:lpstr>E. Graphing Motion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Charlena</dc:creator>
  <cp:lastModifiedBy>Charlena Raines</cp:lastModifiedBy>
  <cp:revision>19</cp:revision>
  <dcterms:created xsi:type="dcterms:W3CDTF">2012-08-26T23:35:20Z</dcterms:created>
  <dcterms:modified xsi:type="dcterms:W3CDTF">2013-08-25T20:42:18Z</dcterms:modified>
</cp:coreProperties>
</file>